
<file path=[Content_Types].xml><?xml version="1.0" encoding="utf-8"?>
<Types xmlns="http://schemas.openxmlformats.org/package/2006/content-types">
  <Default Extension="png" ContentType="image/png"/>
  <Default Extension="vsd" ContentType="application/vnd.visio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42"/>
  </p:notesMasterIdLst>
  <p:sldIdLst>
    <p:sldId id="996" r:id="rId3"/>
    <p:sldId id="1024" r:id="rId4"/>
    <p:sldId id="918" r:id="rId5"/>
    <p:sldId id="971" r:id="rId6"/>
    <p:sldId id="1129" r:id="rId7"/>
    <p:sldId id="1134" r:id="rId8"/>
    <p:sldId id="1105" r:id="rId9"/>
    <p:sldId id="1101" r:id="rId10"/>
    <p:sldId id="1103" r:id="rId11"/>
    <p:sldId id="1102" r:id="rId12"/>
    <p:sldId id="1130" r:id="rId13"/>
    <p:sldId id="1131" r:id="rId14"/>
    <p:sldId id="1132" r:id="rId15"/>
    <p:sldId id="1133" r:id="rId16"/>
    <p:sldId id="1026" r:id="rId17"/>
    <p:sldId id="1078" r:id="rId18"/>
    <p:sldId id="1139" r:id="rId19"/>
    <p:sldId id="1144" r:id="rId20"/>
    <p:sldId id="1080" r:id="rId21"/>
    <p:sldId id="1135" r:id="rId22"/>
    <p:sldId id="1137" r:id="rId23"/>
    <p:sldId id="1136" r:id="rId24"/>
    <p:sldId id="1138" r:id="rId25"/>
    <p:sldId id="1152" r:id="rId26"/>
    <p:sldId id="1030" r:id="rId27"/>
    <p:sldId id="1143" r:id="rId28"/>
    <p:sldId id="1141" r:id="rId29"/>
    <p:sldId id="1142" r:id="rId30"/>
    <p:sldId id="1153" r:id="rId31"/>
    <p:sldId id="1145" r:id="rId32"/>
    <p:sldId id="1149" r:id="rId33"/>
    <p:sldId id="1150" r:id="rId34"/>
    <p:sldId id="1147" r:id="rId35"/>
    <p:sldId id="1148" r:id="rId36"/>
    <p:sldId id="1151" r:id="rId37"/>
    <p:sldId id="1154" r:id="rId38"/>
    <p:sldId id="1036" r:id="rId39"/>
    <p:sldId id="1047" r:id="rId40"/>
    <p:sldId id="853" r:id="rId41"/>
  </p:sldIdLst>
  <p:sldSz cx="12196763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26375"/>
    <a:srgbClr val="F86810"/>
    <a:srgbClr val="E65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762" autoAdjust="0"/>
  </p:normalViewPr>
  <p:slideViewPr>
    <p:cSldViewPr snapToObjects="1">
      <p:cViewPr varScale="1">
        <p:scale>
          <a:sx n="70" d="100"/>
          <a:sy n="70" d="100"/>
        </p:scale>
        <p:origin x="1166" y="86"/>
      </p:cViewPr>
      <p:guideLst>
        <p:guide orient="horz" pos="214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5" Type="http://schemas.openxmlformats.org/officeDocument/2006/relationships/image" Target="../media/image63.wmf"/><Relationship Id="rId4" Type="http://schemas.openxmlformats.org/officeDocument/2006/relationships/image" Target="../media/image5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5110413-5606-41F4-8A02-BECD53D38C5E}" type="datetime1">
              <a:rPr lang="zh-CN" altLang="en-US"/>
              <a:pPr>
                <a:defRPr/>
              </a:pPr>
              <a:t>2017/8/28</a:t>
            </a:fld>
            <a:endParaRPr lang="en-US" sz="1200"/>
          </a:p>
        </p:txBody>
      </p:sp>
      <p:sp>
        <p:nvSpPr>
          <p:cNvPr id="2048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/>
            </a:extLst>
          </p:cNvPr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en-US" sz="1200"/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en-US" sz="1200"/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en-US" sz="1200"/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en-US" sz="1200"/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en-US" sz="1200"/>
              <a:t>第五级</a:t>
            </a:r>
          </a:p>
        </p:txBody>
      </p:sp>
      <p:sp>
        <p:nvSpPr>
          <p:cNvPr id="205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343A107C-DD2A-47F0-ADEE-21B4111A0A7F}" type="slidenum">
              <a:rPr lang="zh-CN" altLang="en-US"/>
              <a:pPr>
                <a:defRPr/>
              </a:pPr>
              <a:t>‹#›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02968956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次课</a:t>
            </a:r>
          </a:p>
        </p:txBody>
      </p:sp>
      <p:sp>
        <p:nvSpPr>
          <p:cNvPr id="22532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0819276-2DCC-4C02-B6E2-48562AD3440F}" type="datetime1">
              <a:rPr lang="zh-CN" altLang="en-US" smtClean="0"/>
              <a:pPr/>
              <a:t>2017/8/28</a:t>
            </a:fld>
            <a:endParaRPr lang="en-US" altLang="zh-CN" sz="1200" smtClean="0"/>
          </a:p>
        </p:txBody>
      </p:sp>
      <p:sp>
        <p:nvSpPr>
          <p:cNvPr id="22533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CE804F5-46FD-4EBC-933B-EC8267E334BA}" type="slidenum">
              <a:rPr lang="zh-CN" altLang="en-US" smtClean="0"/>
              <a:pPr/>
              <a:t>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531397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3DA1BEA-ED99-44F3-A499-8A69B16BFA1C}" type="slidenum">
              <a:rPr lang="zh-CN" altLang="en-US" smtClean="0"/>
              <a:pPr/>
              <a:t>10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47298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最后一个表达式建立从世界坐标系到相机坐标系的相对变换关系</a:t>
            </a:r>
          </a:p>
          <a:p>
            <a:endParaRPr lang="en-US" altLang="zh-CN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3DA1BEA-ED99-44F3-A499-8A69B16BFA1C}" type="slidenum">
              <a:rPr lang="zh-CN" altLang="en-US" smtClean="0"/>
              <a:pPr/>
              <a:t>11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97003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左图上：理想成像。左下：中：实际畸变</a:t>
            </a:r>
            <a:endParaRPr lang="en-US" altLang="zh-CN" dirty="0" smtClean="0"/>
          </a:p>
          <a:p>
            <a:r>
              <a:rPr lang="zh-CN" altLang="en-US" dirty="0" smtClean="0"/>
              <a:t>右侧图中红线和蓝线分别为标准直线</a:t>
            </a:r>
            <a:endParaRPr lang="en-US" altLang="zh-CN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3DA1BEA-ED99-44F3-A499-8A69B16BFA1C}" type="slidenum">
              <a:rPr lang="zh-CN" altLang="en-US" smtClean="0"/>
              <a:pPr/>
              <a:t>12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6899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X,y</a:t>
            </a:r>
            <a:r>
              <a:rPr lang="zh-CN" altLang="en-US" dirty="0" smtClean="0"/>
              <a:t>为实际值，加一横杠表示小孔成像模型计算出的理想值</a:t>
            </a:r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3DA1BEA-ED99-44F3-A499-8A69B16BFA1C}" type="slidenum">
              <a:rPr lang="zh-CN" altLang="en-US" smtClean="0"/>
              <a:pPr/>
              <a:t>13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290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3DA1BEA-ED99-44F3-A499-8A69B16BFA1C}" type="slidenum">
              <a:rPr lang="zh-CN" altLang="en-US" smtClean="0"/>
              <a:pPr/>
              <a:t>14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90799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5060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AD6378B-5B3F-4B84-89CE-7F762CF9783A}" type="datetime1">
              <a:rPr lang="zh-CN" altLang="en-US" smtClean="0"/>
              <a:pPr/>
              <a:t>2017/8/28</a:t>
            </a:fld>
            <a:endParaRPr lang="en-US" altLang="zh-CN" sz="1200" smtClean="0"/>
          </a:p>
        </p:txBody>
      </p:sp>
      <p:sp>
        <p:nvSpPr>
          <p:cNvPr id="45061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5747F31-9B1D-4CBE-8410-B9A3527DB1D0}" type="slidenum">
              <a:rPr lang="zh-CN" altLang="en-US" smtClean="0"/>
              <a:pPr/>
              <a:t>15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158495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http://rosclub.cn/post-566.html</a:t>
            </a: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C32F350-EF60-44A7-A83A-9B4B7EAA148E}" type="slidenum">
              <a:rPr lang="zh-CN" altLang="en-US" smtClean="0"/>
              <a:pPr/>
              <a:t>16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56126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看到几个特征点，可以估计角度</a:t>
            </a:r>
            <a:endParaRPr lang="en-US" altLang="zh-CN" dirty="0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C32F350-EF60-44A7-A83A-9B4B7EAA148E}" type="slidenum">
              <a:rPr lang="zh-CN" altLang="en-US" smtClean="0"/>
              <a:pPr/>
              <a:t>17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48329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18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49249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19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22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24580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85CD5E2-7239-4C68-8AB8-E94997B67FD2}" type="datetime1">
              <a:rPr lang="zh-CN" altLang="en-US" smtClean="0"/>
              <a:pPr/>
              <a:t>2017/8/28</a:t>
            </a:fld>
            <a:endParaRPr lang="en-US" altLang="zh-CN" sz="1200" smtClean="0"/>
          </a:p>
        </p:txBody>
      </p:sp>
      <p:sp>
        <p:nvSpPr>
          <p:cNvPr id="24581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B97F681-9690-4757-81E7-E24961AF1370}" type="slidenum">
              <a:rPr lang="zh-CN" altLang="en-US" smtClean="0"/>
              <a:pPr/>
              <a:t>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17934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20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67359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21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44021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22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70622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23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5451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F619F36-F60B-4EF5-8ABD-734A8F099723}" type="slidenum">
              <a:rPr lang="zh-CN" altLang="en-US" smtClean="0"/>
              <a:pPr/>
              <a:t>24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4224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684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3959A49-B896-4B84-BAED-5C43DEF33D72}" type="datetime1">
              <a:rPr lang="zh-CN" altLang="en-US" smtClean="0"/>
              <a:pPr/>
              <a:t>2017/8/28</a:t>
            </a:fld>
            <a:endParaRPr lang="en-US" altLang="zh-CN" sz="1200" smtClean="0"/>
          </a:p>
        </p:txBody>
      </p:sp>
      <p:sp>
        <p:nvSpPr>
          <p:cNvPr id="71685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303562-0E8A-4695-9122-F54DFCCFB470}" type="slidenum">
              <a:rPr lang="zh-CN" altLang="en-US" smtClean="0"/>
              <a:pPr/>
              <a:t>25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472742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参见：</a:t>
            </a:r>
            <a:r>
              <a:rPr lang="en-US" altLang="zh-CN" dirty="0" smtClean="0"/>
              <a:t>http</a:t>
            </a:r>
            <a:r>
              <a:rPr lang="en-US" altLang="zh-CN" dirty="0" smtClean="0"/>
              <a:t>://rosclub.cn/post-566.html</a:t>
            </a: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C32F350-EF60-44A7-A83A-9B4B7EAA148E}" type="slidenum">
              <a:rPr lang="zh-CN" altLang="en-US" smtClean="0"/>
              <a:pPr/>
              <a:t>26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27991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红框处都是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，省略</a:t>
            </a:r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27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37278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28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72009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29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43207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参考</a:t>
            </a:r>
            <a:r>
              <a:rPr lang="en-US" altLang="zh-CN" smtClean="0"/>
              <a:t>http://cfanz.cn/index.php?c=article&amp;a=read&amp;id=158969</a:t>
            </a:r>
            <a:r>
              <a:rPr lang="zh-CN" altLang="en-US" smtClean="0"/>
              <a:t>。写的详细，还有自己实现</a:t>
            </a:r>
          </a:p>
        </p:txBody>
      </p:sp>
      <p:sp>
        <p:nvSpPr>
          <p:cNvPr id="26628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772F1AD-1400-4E04-B032-C5131EAAD1BA}" type="datetime1">
              <a:rPr lang="zh-CN" altLang="en-US" smtClean="0"/>
              <a:pPr/>
              <a:t>2017/8/28</a:t>
            </a:fld>
            <a:endParaRPr lang="en-US" altLang="zh-CN" sz="1200" smtClean="0"/>
          </a:p>
        </p:txBody>
      </p:sp>
      <p:sp>
        <p:nvSpPr>
          <p:cNvPr id="26629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678A81B-0FA3-4578-89FF-F274259FF876}" type="slidenum">
              <a:rPr lang="zh-CN" altLang="en-US" smtClean="0"/>
              <a:pPr/>
              <a:t>3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325817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684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3959A49-B896-4B84-BAED-5C43DEF33D72}" type="datetime1">
              <a:rPr lang="zh-CN" altLang="en-US" smtClean="0"/>
              <a:pPr/>
              <a:t>2017/8/28</a:t>
            </a:fld>
            <a:endParaRPr lang="en-US" altLang="zh-CN" sz="1200" smtClean="0"/>
          </a:p>
        </p:txBody>
      </p:sp>
      <p:sp>
        <p:nvSpPr>
          <p:cNvPr id="71685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303562-0E8A-4695-9122-F54DFCCFB470}" type="slidenum">
              <a:rPr lang="zh-CN" altLang="en-US" smtClean="0"/>
              <a:pPr/>
              <a:t>30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231286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C32F350-EF60-44A7-A83A-9B4B7EAA148E}" type="slidenum">
              <a:rPr lang="zh-CN" altLang="en-US" smtClean="0"/>
              <a:pPr/>
              <a:t>31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32021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C32F350-EF60-44A7-A83A-9B4B7EAA148E}" type="slidenum">
              <a:rPr lang="zh-CN" altLang="en-US" smtClean="0"/>
              <a:pPr/>
              <a:t>32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83569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33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21568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34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41770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同时可以看到，基线越长，精度越高（对应视差越大）</a:t>
            </a:r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35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04781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http://www.mv186.com/show-list-499.html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某公司</a:t>
            </a:r>
            <a:r>
              <a:rPr lang="en-US" altLang="zh-CN" dirty="0" smtClean="0"/>
              <a:t>CCAS</a:t>
            </a:r>
            <a:r>
              <a:rPr lang="zh-CN" altLang="en-US" dirty="0" smtClean="0"/>
              <a:t>双目视觉系统</a:t>
            </a:r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22B89-CA80-4431-831E-0F18F4BD2DBC}" type="slidenum">
              <a:rPr lang="zh-CN" altLang="en-US" smtClean="0"/>
              <a:pPr/>
              <a:t>36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13188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96260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6C8685F-99DB-4C7A-94B5-BBE1406E6E2D}" type="datetime1">
              <a:rPr lang="zh-CN" altLang="en-US" smtClean="0"/>
              <a:pPr/>
              <a:t>2017/8/28</a:t>
            </a:fld>
            <a:endParaRPr lang="en-US" altLang="zh-CN" sz="1200" smtClean="0"/>
          </a:p>
        </p:txBody>
      </p:sp>
      <p:sp>
        <p:nvSpPr>
          <p:cNvPr id="96261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FD0E07-AAD3-416F-8DF7-C127FD5BB91D}" type="slidenum">
              <a:rPr lang="zh-CN" altLang="en-US" smtClean="0"/>
              <a:pPr/>
              <a:t>37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605443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98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2127EC9-843E-4CAE-AA5A-E1F321B1F450}" type="slidenum">
              <a:rPr lang="zh-CN" altLang="en-US" smtClean="0"/>
              <a:pPr/>
              <a:t>38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40419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0356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71FE2B9-A90A-4025-80B3-4CF6CA2FEAC0}" type="datetime1">
              <a:rPr lang="zh-CN" altLang="en-US" smtClean="0"/>
              <a:pPr/>
              <a:t>2017/8/28</a:t>
            </a:fld>
            <a:endParaRPr lang="en-US" altLang="zh-CN" sz="1200" smtClean="0"/>
          </a:p>
        </p:txBody>
      </p:sp>
      <p:sp>
        <p:nvSpPr>
          <p:cNvPr id="100357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D2FE4A0-63EE-4D67-AB06-1904A4A1DB81}" type="slidenum">
              <a:rPr lang="zh-CN" altLang="en-US" smtClean="0"/>
              <a:pPr/>
              <a:t>39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62462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BE08BE3-FEC6-4A09-97A9-8659A45BBFD6}" type="slidenum">
              <a:rPr lang="zh-CN" altLang="en-US" smtClean="0"/>
              <a:pPr/>
              <a:t>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3285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旋转矩阵是一个完美的矩阵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正交矩阵。它的行列式为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，且每个列向量都是单位向量且相互正交，它的逆等于它的转置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zh-CN" altLang="en-US" dirty="0" smtClean="0"/>
              <a:t>各座标系和变换详细讲解参见</a:t>
            </a:r>
            <a:r>
              <a:rPr lang="en-US" altLang="zh-CN" dirty="0" smtClean="0"/>
              <a:t>http://blog.csdn.net/KYJL888/article/details/71372128</a:t>
            </a: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BE08BE3-FEC6-4A09-97A9-8659A45BBFD6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4972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BE08BE3-FEC6-4A09-97A9-8659A45BBFD6}" type="slidenum">
              <a:rPr lang="zh-CN" altLang="en-US" smtClean="0"/>
              <a:pPr/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0113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dx, </a:t>
            </a:r>
            <a:r>
              <a:rPr lang="en-US" altLang="zh-CN" dirty="0" err="1" smtClean="0"/>
              <a:t>dy</a:t>
            </a:r>
            <a:r>
              <a:rPr lang="zh-CN" altLang="en-US" dirty="0" smtClean="0"/>
              <a:t>为每个像素格的大小，</a:t>
            </a:r>
            <a:r>
              <a:rPr lang="en-US" altLang="zh-CN" dirty="0" smtClean="0"/>
              <a:t>u0, v0</a:t>
            </a:r>
            <a:r>
              <a:rPr lang="zh-CN" altLang="en-US" dirty="0" smtClean="0"/>
              <a:t>是图像坐标系在像素座标系中的位置</a:t>
            </a:r>
            <a:endParaRPr lang="en-US" altLang="zh-CN" dirty="0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5FC3BF3-D8AA-4EA3-A389-6223FEBAA2FF}" type="slidenum">
              <a:rPr lang="zh-CN" altLang="en-US" smtClean="0"/>
              <a:pPr/>
              <a:t>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13946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8EC207-8256-4443-8910-DE4030488DE1}" type="slidenum">
              <a:rPr lang="zh-CN" altLang="en-US" smtClean="0"/>
              <a:pPr/>
              <a:t>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7682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FE6B301-3422-45F6-838A-572B97665917}" type="slidenum">
              <a:rPr lang="zh-CN" altLang="en-US" smtClean="0"/>
              <a:pPr/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4321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0" y="6127750"/>
            <a:ext cx="163353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9166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855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9658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23996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0" y="6127750"/>
            <a:ext cx="163353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21803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0" y="6127750"/>
            <a:ext cx="163353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917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1485"/>
            <a:ext cx="10367249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</p:spPr>
        <p:txBody>
          <a:bodyPr/>
          <a:lstStyle>
            <a:lvl1pPr marL="0" indent="0" algn="ctr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32E7A-06C6-4965-9F09-3A0A358939E9}" type="datetime1">
              <a:rPr lang="zh-CN" altLang="en-US"/>
              <a:pPr>
                <a:defRPr/>
              </a:pPr>
              <a:t>2017/8/28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613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C0BE7B7-F413-41B9-9206-CE96237FC8AA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336" y="2105653"/>
            <a:ext cx="10172538" cy="3745971"/>
          </a:xfrm>
          <a:prstGeom prst="rect">
            <a:avLst/>
          </a:prstGeom>
        </p:spPr>
        <p:txBody>
          <a:bodyPr/>
          <a:lstStyle>
            <a:lvl1pPr marL="609585" indent="-609585" algn="l">
              <a:buFont typeface="Arial" panose="020B0604020202020204" pitchFamily="34" charset="0"/>
              <a:buChar char="•"/>
              <a:defRPr/>
            </a:lvl1pPr>
          </a:lstStyle>
          <a:p>
            <a:endParaRPr dirty="0"/>
          </a:p>
        </p:txBody>
      </p:sp>
      <p:sp>
        <p:nvSpPr>
          <p:cNvPr id="8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B1E29-2836-49B7-A0B4-2D81A51AA188}" type="datetime1">
              <a:rPr lang="zh-CN" altLang="en-US"/>
              <a:pPr>
                <a:defRPr/>
              </a:pPr>
              <a:t>2017/8/28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398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878013"/>
            <a:ext cx="12196763" cy="3657600"/>
          </a:xfrm>
          <a:prstGeom prst="rect">
            <a:avLst/>
          </a:prstGeom>
          <a:solidFill>
            <a:srgbClr val="3B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9F9F9"/>
              </a:solidFill>
              <a:latin typeface="Calibri" charset="0"/>
              <a:ea typeface="宋体" charset="0"/>
            </a:endParaRPr>
          </a:p>
        </p:txBody>
      </p:sp>
      <p:grpSp>
        <p:nvGrpSpPr>
          <p:cNvPr id="4" name="Group 4">
            <a:extLst>
              <a:ext uri="{FF2B5EF4-FFF2-40B4-BE49-F238E27FC236}"/>
            </a:extLst>
          </p:cNvPr>
          <p:cNvGrpSpPr>
            <a:grpSpLocks noChangeAspect="1"/>
          </p:cNvGrpSpPr>
          <p:nvPr userDrawn="1"/>
        </p:nvGrpSpPr>
        <p:grpSpPr bwMode="auto">
          <a:xfrm rot="1525552">
            <a:off x="2051984" y="2129491"/>
            <a:ext cx="2164285" cy="3082643"/>
            <a:chOff x="622" y="513"/>
            <a:chExt cx="1679" cy="2393"/>
          </a:xfrm>
          <a:noFill/>
        </p:grpSpPr>
        <p:sp>
          <p:nvSpPr>
            <p:cNvPr id="5" name="AutoShape 3">
              <a:extLst>
                <a:ext uri="{FF2B5EF4-FFF2-40B4-BE49-F238E27FC236}"/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4" y="516"/>
              <a:ext cx="1675" cy="2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6" name="Freeform 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146" y="1502"/>
              <a:ext cx="439" cy="283"/>
            </a:xfrm>
            <a:custGeom>
              <a:avLst/>
              <a:gdLst/>
              <a:ahLst/>
              <a:cxnLst>
                <a:cxn ang="0">
                  <a:pos x="474" y="335"/>
                </a:cxn>
                <a:cxn ang="0">
                  <a:pos x="525" y="323"/>
                </a:cxn>
                <a:cxn ang="0">
                  <a:pos x="512" y="270"/>
                </a:cxn>
                <a:cxn ang="0">
                  <a:pos x="61" y="10"/>
                </a:cxn>
                <a:cxn ang="0">
                  <a:pos x="11" y="22"/>
                </a:cxn>
                <a:cxn ang="0">
                  <a:pos x="23" y="75"/>
                </a:cxn>
                <a:cxn ang="0">
                  <a:pos x="474" y="335"/>
                </a:cxn>
              </a:cxnLst>
              <a:rect l="0" t="0" r="r" b="b"/>
              <a:pathLst>
                <a:path w="535" h="345">
                  <a:moveTo>
                    <a:pt x="474" y="335"/>
                  </a:moveTo>
                  <a:cubicBezTo>
                    <a:pt x="492" y="345"/>
                    <a:pt x="514" y="341"/>
                    <a:pt x="525" y="323"/>
                  </a:cubicBezTo>
                  <a:cubicBezTo>
                    <a:pt x="535" y="305"/>
                    <a:pt x="530" y="281"/>
                    <a:pt x="512" y="27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0"/>
                    <a:pt x="21" y="5"/>
                    <a:pt x="11" y="22"/>
                  </a:cubicBezTo>
                  <a:cubicBezTo>
                    <a:pt x="0" y="40"/>
                    <a:pt x="5" y="64"/>
                    <a:pt x="23" y="75"/>
                  </a:cubicBezTo>
                  <a:lnTo>
                    <a:pt x="474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7" name="Freeform 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100" y="1581"/>
              <a:ext cx="439" cy="284"/>
            </a:xfrm>
            <a:custGeom>
              <a:avLst/>
              <a:gdLst/>
              <a:ahLst/>
              <a:cxnLst>
                <a:cxn ang="0">
                  <a:pos x="24" y="76"/>
                </a:cxn>
                <a:cxn ang="0">
                  <a:pos x="474" y="336"/>
                </a:cxn>
                <a:cxn ang="0">
                  <a:pos x="525" y="323"/>
                </a:cxn>
                <a:cxn ang="0">
                  <a:pos x="512" y="271"/>
                </a:cxn>
                <a:cxn ang="0">
                  <a:pos x="61" y="11"/>
                </a:cxn>
                <a:cxn ang="0">
                  <a:pos x="11" y="23"/>
                </a:cxn>
                <a:cxn ang="0">
                  <a:pos x="24" y="76"/>
                </a:cxn>
              </a:cxnLst>
              <a:rect l="0" t="0" r="r" b="b"/>
              <a:pathLst>
                <a:path w="535" h="346">
                  <a:moveTo>
                    <a:pt x="24" y="76"/>
                  </a:moveTo>
                  <a:cubicBezTo>
                    <a:pt x="474" y="336"/>
                    <a:pt x="474" y="336"/>
                    <a:pt x="474" y="336"/>
                  </a:cubicBezTo>
                  <a:cubicBezTo>
                    <a:pt x="492" y="346"/>
                    <a:pt x="514" y="341"/>
                    <a:pt x="525" y="323"/>
                  </a:cubicBezTo>
                  <a:cubicBezTo>
                    <a:pt x="535" y="306"/>
                    <a:pt x="530" y="281"/>
                    <a:pt x="512" y="27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43" y="0"/>
                    <a:pt x="21" y="5"/>
                    <a:pt x="11" y="23"/>
                  </a:cubicBezTo>
                  <a:cubicBezTo>
                    <a:pt x="0" y="41"/>
                    <a:pt x="6" y="65"/>
                    <a:pt x="24" y="7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8" name="Freeform 7">
              <a:extLst>
                <a:ext uri="{FF2B5EF4-FFF2-40B4-BE49-F238E27FC236}"/>
              </a:extLst>
            </p:cNvPr>
            <p:cNvSpPr>
              <a:spLocks noEditPoints="1"/>
            </p:cNvSpPr>
            <p:nvPr/>
          </p:nvSpPr>
          <p:spPr bwMode="auto">
            <a:xfrm>
              <a:off x="622" y="1661"/>
              <a:ext cx="879" cy="1245"/>
            </a:xfrm>
            <a:custGeom>
              <a:avLst/>
              <a:gdLst/>
              <a:ahLst/>
              <a:cxnLst>
                <a:cxn ang="0">
                  <a:pos x="1068" y="298"/>
                </a:cxn>
                <a:cxn ang="0">
                  <a:pos x="1058" y="284"/>
                </a:cxn>
                <a:cxn ang="0">
                  <a:pos x="1038" y="271"/>
                </a:cxn>
                <a:cxn ang="0">
                  <a:pos x="587" y="11"/>
                </a:cxn>
                <a:cxn ang="0">
                  <a:pos x="567" y="3"/>
                </a:cxn>
                <a:cxn ang="0">
                  <a:pos x="536" y="17"/>
                </a:cxn>
                <a:cxn ang="0">
                  <a:pos x="24" y="903"/>
                </a:cxn>
                <a:cxn ang="0">
                  <a:pos x="24" y="903"/>
                </a:cxn>
                <a:cxn ang="0">
                  <a:pos x="1" y="1456"/>
                </a:cxn>
                <a:cxn ang="0">
                  <a:pos x="29" y="1507"/>
                </a:cxn>
                <a:cxn ang="0">
                  <a:pos x="87" y="1506"/>
                </a:cxn>
                <a:cxn ang="0">
                  <a:pos x="554" y="1209"/>
                </a:cxn>
                <a:cxn ang="0">
                  <a:pos x="554" y="1209"/>
                </a:cxn>
                <a:cxn ang="0">
                  <a:pos x="1066" y="323"/>
                </a:cxn>
                <a:cxn ang="0">
                  <a:pos x="1069" y="304"/>
                </a:cxn>
                <a:cxn ang="0">
                  <a:pos x="1068" y="298"/>
                </a:cxn>
                <a:cxn ang="0">
                  <a:pos x="509" y="1167"/>
                </a:cxn>
                <a:cxn ang="0">
                  <a:pos x="509" y="1167"/>
                </a:cxn>
                <a:cxn ang="0">
                  <a:pos x="195" y="1367"/>
                </a:cxn>
                <a:cxn ang="0">
                  <a:pos x="194" y="1366"/>
                </a:cxn>
                <a:cxn ang="0">
                  <a:pos x="142" y="1310"/>
                </a:cxn>
                <a:cxn ang="0">
                  <a:pos x="68" y="1289"/>
                </a:cxn>
                <a:cxn ang="0">
                  <a:pos x="68" y="1289"/>
                </a:cxn>
                <a:cxn ang="0">
                  <a:pos x="83" y="921"/>
                </a:cxn>
                <a:cxn ang="0">
                  <a:pos x="83" y="921"/>
                </a:cxn>
                <a:cxn ang="0">
                  <a:pos x="87" y="914"/>
                </a:cxn>
                <a:cxn ang="0">
                  <a:pos x="87" y="914"/>
                </a:cxn>
                <a:cxn ang="0">
                  <a:pos x="229" y="896"/>
                </a:cxn>
                <a:cxn ang="0">
                  <a:pos x="237" y="898"/>
                </a:cxn>
                <a:cxn ang="0">
                  <a:pos x="241" y="905"/>
                </a:cxn>
                <a:cxn ang="0">
                  <a:pos x="255" y="1023"/>
                </a:cxn>
                <a:cxn ang="0">
                  <a:pos x="281" y="1063"/>
                </a:cxn>
                <a:cxn ang="0">
                  <a:pos x="281" y="1063"/>
                </a:cxn>
                <a:cxn ang="0">
                  <a:pos x="328" y="1067"/>
                </a:cxn>
                <a:cxn ang="0">
                  <a:pos x="446" y="1021"/>
                </a:cxn>
                <a:cxn ang="0">
                  <a:pos x="457" y="1025"/>
                </a:cxn>
                <a:cxn ang="0">
                  <a:pos x="513" y="1161"/>
                </a:cxn>
                <a:cxn ang="0">
                  <a:pos x="513" y="1161"/>
                </a:cxn>
                <a:cxn ang="0">
                  <a:pos x="509" y="1167"/>
                </a:cxn>
                <a:cxn ang="0">
                  <a:pos x="538" y="1117"/>
                </a:cxn>
                <a:cxn ang="0">
                  <a:pos x="538" y="1117"/>
                </a:cxn>
                <a:cxn ang="0">
                  <a:pos x="494" y="1010"/>
                </a:cxn>
                <a:cxn ang="0">
                  <a:pos x="432" y="984"/>
                </a:cxn>
                <a:cxn ang="0">
                  <a:pos x="314" y="1030"/>
                </a:cxn>
                <a:cxn ang="0">
                  <a:pos x="301" y="1029"/>
                </a:cxn>
                <a:cxn ang="0">
                  <a:pos x="294" y="1018"/>
                </a:cxn>
                <a:cxn ang="0">
                  <a:pos x="280" y="901"/>
                </a:cxn>
                <a:cxn ang="0">
                  <a:pos x="267" y="872"/>
                </a:cxn>
                <a:cxn ang="0">
                  <a:pos x="224" y="856"/>
                </a:cxn>
                <a:cxn ang="0">
                  <a:pos x="113" y="871"/>
                </a:cxn>
                <a:cxn ang="0">
                  <a:pos x="112" y="870"/>
                </a:cxn>
                <a:cxn ang="0">
                  <a:pos x="566" y="85"/>
                </a:cxn>
                <a:cxn ang="0">
                  <a:pos x="566" y="85"/>
                </a:cxn>
                <a:cxn ang="0">
                  <a:pos x="992" y="331"/>
                </a:cxn>
                <a:cxn ang="0">
                  <a:pos x="992" y="331"/>
                </a:cxn>
                <a:cxn ang="0">
                  <a:pos x="538" y="1117"/>
                </a:cxn>
              </a:cxnLst>
              <a:rect l="0" t="0" r="r" b="b"/>
              <a:pathLst>
                <a:path w="1070" h="1517">
                  <a:moveTo>
                    <a:pt x="1068" y="298"/>
                  </a:moveTo>
                  <a:cubicBezTo>
                    <a:pt x="1066" y="293"/>
                    <a:pt x="1063" y="288"/>
                    <a:pt x="1058" y="284"/>
                  </a:cubicBezTo>
                  <a:cubicBezTo>
                    <a:pt x="1053" y="280"/>
                    <a:pt x="1046" y="275"/>
                    <a:pt x="1038" y="271"/>
                  </a:cubicBezTo>
                  <a:cubicBezTo>
                    <a:pt x="587" y="11"/>
                    <a:pt x="587" y="11"/>
                    <a:pt x="587" y="11"/>
                  </a:cubicBezTo>
                  <a:cubicBezTo>
                    <a:pt x="580" y="6"/>
                    <a:pt x="573" y="4"/>
                    <a:pt x="567" y="3"/>
                  </a:cubicBezTo>
                  <a:cubicBezTo>
                    <a:pt x="555" y="0"/>
                    <a:pt x="542" y="6"/>
                    <a:pt x="536" y="17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1" y="1456"/>
                    <a:pt x="1" y="1456"/>
                    <a:pt x="1" y="1456"/>
                  </a:cubicBezTo>
                  <a:cubicBezTo>
                    <a:pt x="0" y="1477"/>
                    <a:pt x="11" y="1496"/>
                    <a:pt x="29" y="1507"/>
                  </a:cubicBezTo>
                  <a:cubicBezTo>
                    <a:pt x="47" y="1517"/>
                    <a:pt x="70" y="1517"/>
                    <a:pt x="87" y="1506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1066" y="323"/>
                    <a:pt x="1066" y="323"/>
                    <a:pt x="1066" y="323"/>
                  </a:cubicBezTo>
                  <a:cubicBezTo>
                    <a:pt x="1069" y="317"/>
                    <a:pt x="1070" y="311"/>
                    <a:pt x="1069" y="304"/>
                  </a:cubicBezTo>
                  <a:cubicBezTo>
                    <a:pt x="1069" y="302"/>
                    <a:pt x="1069" y="300"/>
                    <a:pt x="1068" y="298"/>
                  </a:cubicBezTo>
                  <a:close/>
                  <a:moveTo>
                    <a:pt x="509" y="1167"/>
                  </a:moveTo>
                  <a:cubicBezTo>
                    <a:pt x="509" y="1167"/>
                    <a:pt x="509" y="1167"/>
                    <a:pt x="509" y="1167"/>
                  </a:cubicBezTo>
                  <a:cubicBezTo>
                    <a:pt x="195" y="1367"/>
                    <a:pt x="195" y="1367"/>
                    <a:pt x="195" y="1367"/>
                  </a:cubicBezTo>
                  <a:cubicBezTo>
                    <a:pt x="194" y="1366"/>
                    <a:pt x="194" y="1366"/>
                    <a:pt x="194" y="1366"/>
                  </a:cubicBezTo>
                  <a:cubicBezTo>
                    <a:pt x="179" y="1342"/>
                    <a:pt x="158" y="1320"/>
                    <a:pt x="142" y="1310"/>
                  </a:cubicBezTo>
                  <a:cubicBezTo>
                    <a:pt x="124" y="1300"/>
                    <a:pt x="95" y="1292"/>
                    <a:pt x="68" y="1289"/>
                  </a:cubicBezTo>
                  <a:cubicBezTo>
                    <a:pt x="68" y="1289"/>
                    <a:pt x="68" y="1289"/>
                    <a:pt x="68" y="1289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229" y="896"/>
                    <a:pt x="229" y="896"/>
                    <a:pt x="229" y="896"/>
                  </a:cubicBezTo>
                  <a:cubicBezTo>
                    <a:pt x="233" y="896"/>
                    <a:pt x="235" y="897"/>
                    <a:pt x="237" y="898"/>
                  </a:cubicBezTo>
                  <a:cubicBezTo>
                    <a:pt x="238" y="899"/>
                    <a:pt x="240" y="901"/>
                    <a:pt x="241" y="905"/>
                  </a:cubicBezTo>
                  <a:cubicBezTo>
                    <a:pt x="255" y="1023"/>
                    <a:pt x="255" y="1023"/>
                    <a:pt x="255" y="1023"/>
                  </a:cubicBezTo>
                  <a:cubicBezTo>
                    <a:pt x="257" y="1040"/>
                    <a:pt x="266" y="1054"/>
                    <a:pt x="281" y="1063"/>
                  </a:cubicBezTo>
                  <a:cubicBezTo>
                    <a:pt x="281" y="1063"/>
                    <a:pt x="281" y="1063"/>
                    <a:pt x="281" y="1063"/>
                  </a:cubicBezTo>
                  <a:cubicBezTo>
                    <a:pt x="296" y="1072"/>
                    <a:pt x="313" y="1073"/>
                    <a:pt x="328" y="1067"/>
                  </a:cubicBezTo>
                  <a:cubicBezTo>
                    <a:pt x="446" y="1021"/>
                    <a:pt x="446" y="1021"/>
                    <a:pt x="446" y="1021"/>
                  </a:cubicBezTo>
                  <a:cubicBezTo>
                    <a:pt x="450" y="1019"/>
                    <a:pt x="455" y="1021"/>
                    <a:pt x="457" y="1025"/>
                  </a:cubicBezTo>
                  <a:cubicBezTo>
                    <a:pt x="513" y="1161"/>
                    <a:pt x="513" y="1161"/>
                    <a:pt x="513" y="1161"/>
                  </a:cubicBezTo>
                  <a:cubicBezTo>
                    <a:pt x="513" y="1161"/>
                    <a:pt x="513" y="1161"/>
                    <a:pt x="513" y="1161"/>
                  </a:cubicBezTo>
                  <a:lnTo>
                    <a:pt x="509" y="1167"/>
                  </a:lnTo>
                  <a:close/>
                  <a:moveTo>
                    <a:pt x="538" y="1117"/>
                  </a:moveTo>
                  <a:cubicBezTo>
                    <a:pt x="538" y="1117"/>
                    <a:pt x="538" y="1117"/>
                    <a:pt x="538" y="1117"/>
                  </a:cubicBezTo>
                  <a:cubicBezTo>
                    <a:pt x="494" y="1010"/>
                    <a:pt x="494" y="1010"/>
                    <a:pt x="494" y="1010"/>
                  </a:cubicBezTo>
                  <a:cubicBezTo>
                    <a:pt x="484" y="986"/>
                    <a:pt x="456" y="974"/>
                    <a:pt x="432" y="984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08" y="1032"/>
                    <a:pt x="303" y="1030"/>
                    <a:pt x="301" y="1029"/>
                  </a:cubicBezTo>
                  <a:cubicBezTo>
                    <a:pt x="299" y="1027"/>
                    <a:pt x="295" y="1024"/>
                    <a:pt x="294" y="1018"/>
                  </a:cubicBezTo>
                  <a:cubicBezTo>
                    <a:pt x="280" y="901"/>
                    <a:pt x="280" y="901"/>
                    <a:pt x="280" y="901"/>
                  </a:cubicBezTo>
                  <a:cubicBezTo>
                    <a:pt x="279" y="891"/>
                    <a:pt x="275" y="880"/>
                    <a:pt x="267" y="872"/>
                  </a:cubicBezTo>
                  <a:cubicBezTo>
                    <a:pt x="256" y="860"/>
                    <a:pt x="240" y="854"/>
                    <a:pt x="224" y="856"/>
                  </a:cubicBezTo>
                  <a:cubicBezTo>
                    <a:pt x="113" y="871"/>
                    <a:pt x="113" y="871"/>
                    <a:pt x="113" y="871"/>
                  </a:cubicBezTo>
                  <a:cubicBezTo>
                    <a:pt x="112" y="871"/>
                    <a:pt x="112" y="871"/>
                    <a:pt x="112" y="870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992" y="331"/>
                    <a:pt x="992" y="331"/>
                    <a:pt x="992" y="331"/>
                  </a:cubicBezTo>
                  <a:cubicBezTo>
                    <a:pt x="992" y="331"/>
                    <a:pt x="992" y="331"/>
                    <a:pt x="992" y="331"/>
                  </a:cubicBezTo>
                  <a:lnTo>
                    <a:pt x="538" y="11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9" name="Freeform 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146" y="967"/>
              <a:ext cx="155" cy="85"/>
            </a:xfrm>
            <a:custGeom>
              <a:avLst/>
              <a:gdLst/>
              <a:ahLst/>
              <a:cxnLst>
                <a:cxn ang="0">
                  <a:pos x="33" y="33"/>
                </a:cxn>
                <a:cxn ang="0">
                  <a:pos x="5" y="76"/>
                </a:cxn>
                <a:cxn ang="0">
                  <a:pos x="51" y="99"/>
                </a:cxn>
                <a:cxn ang="0">
                  <a:pos x="155" y="71"/>
                </a:cxn>
                <a:cxn ang="0">
                  <a:pos x="184" y="28"/>
                </a:cxn>
                <a:cxn ang="0">
                  <a:pos x="138" y="5"/>
                </a:cxn>
                <a:cxn ang="0">
                  <a:pos x="33" y="33"/>
                </a:cxn>
              </a:cxnLst>
              <a:rect l="0" t="0" r="r" b="b"/>
              <a:pathLst>
                <a:path w="189" h="104">
                  <a:moveTo>
                    <a:pt x="33" y="33"/>
                  </a:moveTo>
                  <a:cubicBezTo>
                    <a:pt x="13" y="39"/>
                    <a:pt x="0" y="58"/>
                    <a:pt x="5" y="76"/>
                  </a:cubicBezTo>
                  <a:cubicBezTo>
                    <a:pt x="10" y="94"/>
                    <a:pt x="31" y="104"/>
                    <a:pt x="51" y="99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6" y="65"/>
                    <a:pt x="189" y="46"/>
                    <a:pt x="184" y="28"/>
                  </a:cubicBezTo>
                  <a:cubicBezTo>
                    <a:pt x="179" y="10"/>
                    <a:pt x="158" y="0"/>
                    <a:pt x="138" y="5"/>
                  </a:cubicBezTo>
                  <a:lnTo>
                    <a:pt x="33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0" name="Freeform 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455" y="513"/>
              <a:ext cx="85" cy="155"/>
            </a:xfrm>
            <a:custGeom>
              <a:avLst/>
              <a:gdLst/>
              <a:ahLst/>
              <a:cxnLst>
                <a:cxn ang="0">
                  <a:pos x="99" y="138"/>
                </a:cxn>
                <a:cxn ang="0">
                  <a:pos x="76" y="184"/>
                </a:cxn>
                <a:cxn ang="0">
                  <a:pos x="33" y="155"/>
                </a:cxn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8"/>
                </a:cxn>
              </a:cxnLst>
              <a:rect l="0" t="0" r="r" b="b"/>
              <a:pathLst>
                <a:path w="104" h="189">
                  <a:moveTo>
                    <a:pt x="99" y="138"/>
                  </a:moveTo>
                  <a:cubicBezTo>
                    <a:pt x="104" y="158"/>
                    <a:pt x="94" y="179"/>
                    <a:pt x="76" y="184"/>
                  </a:cubicBezTo>
                  <a:cubicBezTo>
                    <a:pt x="58" y="189"/>
                    <a:pt x="39" y="176"/>
                    <a:pt x="33" y="155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31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lnTo>
                    <a:pt x="99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1" name="Freeform 1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47" y="1646"/>
              <a:ext cx="86" cy="154"/>
            </a:xfrm>
            <a:custGeom>
              <a:avLst/>
              <a:gdLst/>
              <a:ahLst/>
              <a:cxnLst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7"/>
                </a:cxn>
                <a:cxn ang="0">
                  <a:pos x="76" y="183"/>
                </a:cxn>
                <a:cxn ang="0">
                  <a:pos x="33" y="155"/>
                </a:cxn>
                <a:cxn ang="0">
                  <a:pos x="5" y="51"/>
                </a:cxn>
              </a:cxnLst>
              <a:rect l="0" t="0" r="r" b="b"/>
              <a:pathLst>
                <a:path w="104" h="188">
                  <a:moveTo>
                    <a:pt x="5" y="51"/>
                  </a:moveTo>
                  <a:cubicBezTo>
                    <a:pt x="0" y="30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4" y="158"/>
                    <a:pt x="94" y="179"/>
                    <a:pt x="76" y="183"/>
                  </a:cubicBezTo>
                  <a:cubicBezTo>
                    <a:pt x="58" y="188"/>
                    <a:pt x="39" y="175"/>
                    <a:pt x="33" y="155"/>
                  </a:cubicBezTo>
                  <a:lnTo>
                    <a:pt x="5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2" name="Freeform 1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015" y="1278"/>
              <a:ext cx="155" cy="86"/>
            </a:xfrm>
            <a:custGeom>
              <a:avLst/>
              <a:gdLst/>
              <a:ahLst/>
              <a:cxnLst>
                <a:cxn ang="0">
                  <a:pos x="155" y="72"/>
                </a:cxn>
                <a:cxn ang="0">
                  <a:pos x="184" y="29"/>
                </a:cxn>
                <a:cxn ang="0">
                  <a:pos x="138" y="6"/>
                </a:cxn>
                <a:cxn ang="0">
                  <a:pos x="34" y="34"/>
                </a:cxn>
                <a:cxn ang="0">
                  <a:pos x="5" y="77"/>
                </a:cxn>
                <a:cxn ang="0">
                  <a:pos x="51" y="99"/>
                </a:cxn>
                <a:cxn ang="0">
                  <a:pos x="155" y="72"/>
                </a:cxn>
              </a:cxnLst>
              <a:rect l="0" t="0" r="r" b="b"/>
              <a:pathLst>
                <a:path w="189" h="105">
                  <a:moveTo>
                    <a:pt x="155" y="72"/>
                  </a:moveTo>
                  <a:cubicBezTo>
                    <a:pt x="176" y="66"/>
                    <a:pt x="189" y="47"/>
                    <a:pt x="184" y="29"/>
                  </a:cubicBezTo>
                  <a:cubicBezTo>
                    <a:pt x="179" y="11"/>
                    <a:pt x="158" y="0"/>
                    <a:pt x="138" y="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13" y="39"/>
                    <a:pt x="0" y="59"/>
                    <a:pt x="5" y="77"/>
                  </a:cubicBezTo>
                  <a:cubicBezTo>
                    <a:pt x="10" y="95"/>
                    <a:pt x="31" y="105"/>
                    <a:pt x="51" y="99"/>
                  </a:cubicBezTo>
                  <a:lnTo>
                    <a:pt x="155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3" name="Freeform 1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05" y="562"/>
              <a:ext cx="110" cy="147"/>
            </a:xfrm>
            <a:custGeom>
              <a:avLst/>
              <a:gdLst/>
              <a:ahLst/>
              <a:cxnLst>
                <a:cxn ang="0">
                  <a:pos x="10" y="119"/>
                </a:cxn>
                <a:cxn ang="0">
                  <a:pos x="21" y="170"/>
                </a:cxn>
                <a:cxn ang="0">
                  <a:pos x="69" y="153"/>
                </a:cxn>
                <a:cxn ang="0">
                  <a:pos x="123" y="60"/>
                </a:cxn>
                <a:cxn ang="0">
                  <a:pos x="113" y="9"/>
                </a:cxn>
                <a:cxn ang="0">
                  <a:pos x="64" y="26"/>
                </a:cxn>
                <a:cxn ang="0">
                  <a:pos x="10" y="119"/>
                </a:cxn>
              </a:cxnLst>
              <a:rect l="0" t="0" r="r" b="b"/>
              <a:pathLst>
                <a:path w="134" h="179">
                  <a:moveTo>
                    <a:pt x="10" y="119"/>
                  </a:moveTo>
                  <a:cubicBezTo>
                    <a:pt x="0" y="138"/>
                    <a:pt x="4" y="160"/>
                    <a:pt x="21" y="170"/>
                  </a:cubicBezTo>
                  <a:cubicBezTo>
                    <a:pt x="37" y="179"/>
                    <a:pt x="59" y="171"/>
                    <a:pt x="69" y="153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34" y="41"/>
                    <a:pt x="129" y="19"/>
                    <a:pt x="113" y="9"/>
                  </a:cubicBezTo>
                  <a:cubicBezTo>
                    <a:pt x="97" y="0"/>
                    <a:pt x="75" y="7"/>
                    <a:pt x="64" y="26"/>
                  </a:cubicBezTo>
                  <a:lnTo>
                    <a:pt x="10" y="11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4" name="Freeform 1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067" y="852"/>
              <a:ext cx="147" cy="110"/>
            </a:xfrm>
            <a:custGeom>
              <a:avLst/>
              <a:gdLst/>
              <a:ahLst/>
              <a:cxnLst>
                <a:cxn ang="0">
                  <a:pos x="59" y="11"/>
                </a:cxn>
                <a:cxn ang="0">
                  <a:pos x="9" y="21"/>
                </a:cxn>
                <a:cxn ang="0">
                  <a:pos x="25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5"/>
                </a:cxn>
                <a:cxn ang="0">
                  <a:pos x="59" y="11"/>
                </a:cxn>
              </a:cxnLst>
              <a:rect l="0" t="0" r="r" b="b"/>
              <a:pathLst>
                <a:path w="179" h="134">
                  <a:moveTo>
                    <a:pt x="59" y="11"/>
                  </a:moveTo>
                  <a:cubicBezTo>
                    <a:pt x="41" y="0"/>
                    <a:pt x="18" y="5"/>
                    <a:pt x="9" y="21"/>
                  </a:cubicBezTo>
                  <a:cubicBezTo>
                    <a:pt x="0" y="37"/>
                    <a:pt x="7" y="59"/>
                    <a:pt x="25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5"/>
                  </a:cubicBezTo>
                  <a:lnTo>
                    <a:pt x="59" y="1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5" name="Freeform 1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050" y="1420"/>
              <a:ext cx="147" cy="110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9" y="21"/>
                </a:cxn>
                <a:cxn ang="0">
                  <a:pos x="26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4"/>
                </a:cxn>
                <a:cxn ang="0">
                  <a:pos x="60" y="10"/>
                </a:cxn>
              </a:cxnLst>
              <a:rect l="0" t="0" r="r" b="b"/>
              <a:pathLst>
                <a:path w="179" h="134">
                  <a:moveTo>
                    <a:pt x="60" y="10"/>
                  </a:moveTo>
                  <a:cubicBezTo>
                    <a:pt x="41" y="0"/>
                    <a:pt x="19" y="4"/>
                    <a:pt x="9" y="21"/>
                  </a:cubicBezTo>
                  <a:cubicBezTo>
                    <a:pt x="0" y="37"/>
                    <a:pt x="7" y="59"/>
                    <a:pt x="26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4"/>
                  </a:cubicBezTo>
                  <a:lnTo>
                    <a:pt x="60" y="1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6" name="Freeform 15">
              <a:extLst>
                <a:ext uri="{FF2B5EF4-FFF2-40B4-BE49-F238E27FC236}"/>
              </a:extLst>
            </p:cNvPr>
            <p:cNvSpPr>
              <a:spLocks noEditPoints="1"/>
            </p:cNvSpPr>
            <p:nvPr/>
          </p:nvSpPr>
          <p:spPr bwMode="auto">
            <a:xfrm>
              <a:off x="1188" y="687"/>
              <a:ext cx="946" cy="1030"/>
            </a:xfrm>
            <a:custGeom>
              <a:avLst/>
              <a:gdLst/>
              <a:ahLst/>
              <a:cxnLst>
                <a:cxn ang="0">
                  <a:pos x="510" y="1256"/>
                </a:cxn>
                <a:cxn ang="0">
                  <a:pos x="0" y="961"/>
                </a:cxn>
                <a:cxn ang="0">
                  <a:pos x="13" y="937"/>
                </a:cxn>
                <a:cxn ang="0">
                  <a:pos x="32" y="713"/>
                </a:cxn>
                <a:cxn ang="0">
                  <a:pos x="73" y="317"/>
                </a:cxn>
                <a:cxn ang="0">
                  <a:pos x="373" y="37"/>
                </a:cxn>
                <a:cxn ang="0">
                  <a:pos x="616" y="7"/>
                </a:cxn>
                <a:cxn ang="0">
                  <a:pos x="848" y="77"/>
                </a:cxn>
                <a:cxn ang="0">
                  <a:pos x="852" y="80"/>
                </a:cxn>
                <a:cxn ang="0">
                  <a:pos x="853" y="80"/>
                </a:cxn>
                <a:cxn ang="0">
                  <a:pos x="1029" y="245"/>
                </a:cxn>
                <a:cxn ang="0">
                  <a:pos x="1125" y="470"/>
                </a:cxn>
                <a:cxn ang="0">
                  <a:pos x="1032" y="870"/>
                </a:cxn>
                <a:cxn ang="0">
                  <a:pos x="710" y="1104"/>
                </a:cxn>
                <a:cxn ang="0">
                  <a:pos x="524" y="1232"/>
                </a:cxn>
                <a:cxn ang="0">
                  <a:pos x="510" y="1256"/>
                </a:cxn>
                <a:cxn ang="0">
                  <a:pos x="75" y="939"/>
                </a:cxn>
                <a:cxn ang="0">
                  <a:pos x="492" y="1180"/>
                </a:cxn>
                <a:cxn ang="0">
                  <a:pos x="686" y="1053"/>
                </a:cxn>
                <a:cxn ang="0">
                  <a:pos x="987" y="836"/>
                </a:cxn>
                <a:cxn ang="0">
                  <a:pos x="1069" y="481"/>
                </a:cxn>
                <a:cxn ang="0">
                  <a:pos x="824" y="128"/>
                </a:cxn>
                <a:cxn ang="0">
                  <a:pos x="820" y="126"/>
                </a:cxn>
                <a:cxn ang="0">
                  <a:pos x="392" y="90"/>
                </a:cxn>
                <a:cxn ang="0">
                  <a:pos x="125" y="339"/>
                </a:cxn>
                <a:cxn ang="0">
                  <a:pos x="88" y="708"/>
                </a:cxn>
                <a:cxn ang="0">
                  <a:pos x="75" y="939"/>
                </a:cxn>
              </a:cxnLst>
              <a:rect l="0" t="0" r="r" b="b"/>
              <a:pathLst>
                <a:path w="1152" h="1256">
                  <a:moveTo>
                    <a:pt x="510" y="1256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13" y="937"/>
                    <a:pt x="13" y="937"/>
                    <a:pt x="13" y="937"/>
                  </a:cubicBezTo>
                  <a:cubicBezTo>
                    <a:pt x="46" y="877"/>
                    <a:pt x="40" y="801"/>
                    <a:pt x="32" y="713"/>
                  </a:cubicBezTo>
                  <a:cubicBezTo>
                    <a:pt x="23" y="604"/>
                    <a:pt x="11" y="468"/>
                    <a:pt x="73" y="317"/>
                  </a:cubicBezTo>
                  <a:cubicBezTo>
                    <a:pt x="128" y="184"/>
                    <a:pt x="234" y="85"/>
                    <a:pt x="373" y="37"/>
                  </a:cubicBezTo>
                  <a:cubicBezTo>
                    <a:pt x="449" y="10"/>
                    <a:pt x="533" y="0"/>
                    <a:pt x="616" y="7"/>
                  </a:cubicBezTo>
                  <a:cubicBezTo>
                    <a:pt x="699" y="14"/>
                    <a:pt x="779" y="38"/>
                    <a:pt x="848" y="77"/>
                  </a:cubicBezTo>
                  <a:cubicBezTo>
                    <a:pt x="852" y="80"/>
                    <a:pt x="852" y="80"/>
                    <a:pt x="852" y="80"/>
                  </a:cubicBezTo>
                  <a:cubicBezTo>
                    <a:pt x="853" y="80"/>
                    <a:pt x="853" y="80"/>
                    <a:pt x="853" y="80"/>
                  </a:cubicBezTo>
                  <a:cubicBezTo>
                    <a:pt x="920" y="120"/>
                    <a:pt x="981" y="177"/>
                    <a:pt x="1029" y="245"/>
                  </a:cubicBezTo>
                  <a:cubicBezTo>
                    <a:pt x="1076" y="313"/>
                    <a:pt x="1109" y="391"/>
                    <a:pt x="1125" y="470"/>
                  </a:cubicBezTo>
                  <a:cubicBezTo>
                    <a:pt x="1152" y="615"/>
                    <a:pt x="1119" y="757"/>
                    <a:pt x="1032" y="870"/>
                  </a:cubicBezTo>
                  <a:cubicBezTo>
                    <a:pt x="932" y="1000"/>
                    <a:pt x="809" y="1057"/>
                    <a:pt x="710" y="1104"/>
                  </a:cubicBezTo>
                  <a:cubicBezTo>
                    <a:pt x="629" y="1141"/>
                    <a:pt x="560" y="1174"/>
                    <a:pt x="524" y="1232"/>
                  </a:cubicBezTo>
                  <a:lnTo>
                    <a:pt x="510" y="1256"/>
                  </a:lnTo>
                  <a:close/>
                  <a:moveTo>
                    <a:pt x="75" y="939"/>
                  </a:moveTo>
                  <a:cubicBezTo>
                    <a:pt x="492" y="1180"/>
                    <a:pt x="492" y="1180"/>
                    <a:pt x="492" y="1180"/>
                  </a:cubicBezTo>
                  <a:cubicBezTo>
                    <a:pt x="538" y="1122"/>
                    <a:pt x="607" y="1090"/>
                    <a:pt x="686" y="1053"/>
                  </a:cubicBezTo>
                  <a:cubicBezTo>
                    <a:pt x="784" y="1007"/>
                    <a:pt x="896" y="955"/>
                    <a:pt x="987" y="836"/>
                  </a:cubicBezTo>
                  <a:cubicBezTo>
                    <a:pt x="1087" y="707"/>
                    <a:pt x="1087" y="572"/>
                    <a:pt x="1069" y="481"/>
                  </a:cubicBezTo>
                  <a:cubicBezTo>
                    <a:pt x="1042" y="337"/>
                    <a:pt x="948" y="201"/>
                    <a:pt x="824" y="128"/>
                  </a:cubicBezTo>
                  <a:cubicBezTo>
                    <a:pt x="820" y="126"/>
                    <a:pt x="820" y="126"/>
                    <a:pt x="820" y="126"/>
                  </a:cubicBezTo>
                  <a:cubicBezTo>
                    <a:pt x="695" y="55"/>
                    <a:pt x="530" y="41"/>
                    <a:pt x="392" y="90"/>
                  </a:cubicBezTo>
                  <a:cubicBezTo>
                    <a:pt x="304" y="120"/>
                    <a:pt x="187" y="188"/>
                    <a:pt x="125" y="339"/>
                  </a:cubicBezTo>
                  <a:cubicBezTo>
                    <a:pt x="68" y="477"/>
                    <a:pt x="79" y="600"/>
                    <a:pt x="88" y="708"/>
                  </a:cubicBezTo>
                  <a:cubicBezTo>
                    <a:pt x="96" y="795"/>
                    <a:pt x="102" y="871"/>
                    <a:pt x="75" y="9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7" name="Freeform 1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37" y="866"/>
              <a:ext cx="305" cy="352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8" name="Freeform 1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551" y="1057"/>
              <a:ext cx="459" cy="42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19" name="Freeform 1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311" y="794"/>
              <a:ext cx="493" cy="569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20" name="Freeform 1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351" y="1350"/>
              <a:ext cx="93" cy="167"/>
            </a:xfrm>
            <a:custGeom>
              <a:avLst/>
              <a:gdLst/>
              <a:ahLst/>
              <a:cxnLst>
                <a:cxn ang="0">
                  <a:pos x="18" y="197"/>
                </a:cxn>
                <a:cxn ang="0">
                  <a:pos x="14" y="195"/>
                </a:cxn>
                <a:cxn ang="0">
                  <a:pos x="9" y="156"/>
                </a:cxn>
                <a:cxn ang="0">
                  <a:pos x="44" y="35"/>
                </a:cxn>
                <a:cxn ang="0">
                  <a:pos x="67" y="3"/>
                </a:cxn>
                <a:cxn ang="0">
                  <a:pos x="99" y="26"/>
                </a:cxn>
                <a:cxn ang="0">
                  <a:pos x="54" y="190"/>
                </a:cxn>
                <a:cxn ang="0">
                  <a:pos x="18" y="197"/>
                </a:cxn>
              </a:cxnLst>
              <a:rect l="0" t="0" r="r" b="b"/>
              <a:pathLst>
                <a:path w="113" h="204">
                  <a:moveTo>
                    <a:pt x="18" y="197"/>
                  </a:moveTo>
                  <a:cubicBezTo>
                    <a:pt x="17" y="197"/>
                    <a:pt x="16" y="196"/>
                    <a:pt x="14" y="195"/>
                  </a:cubicBezTo>
                  <a:cubicBezTo>
                    <a:pt x="2" y="186"/>
                    <a:pt x="0" y="168"/>
                    <a:pt x="9" y="156"/>
                  </a:cubicBezTo>
                  <a:cubicBezTo>
                    <a:pt x="10" y="155"/>
                    <a:pt x="54" y="97"/>
                    <a:pt x="44" y="35"/>
                  </a:cubicBezTo>
                  <a:cubicBezTo>
                    <a:pt x="41" y="20"/>
                    <a:pt x="52" y="5"/>
                    <a:pt x="67" y="3"/>
                  </a:cubicBezTo>
                  <a:cubicBezTo>
                    <a:pt x="83" y="0"/>
                    <a:pt x="97" y="11"/>
                    <a:pt x="99" y="26"/>
                  </a:cubicBezTo>
                  <a:cubicBezTo>
                    <a:pt x="113" y="112"/>
                    <a:pt x="56" y="187"/>
                    <a:pt x="54" y="190"/>
                  </a:cubicBezTo>
                  <a:cubicBezTo>
                    <a:pt x="45" y="202"/>
                    <a:pt x="30" y="204"/>
                    <a:pt x="18" y="19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  <p:sp>
          <p:nvSpPr>
            <p:cNvPr id="21" name="Freeform 2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472" y="1448"/>
              <a:ext cx="137" cy="140"/>
            </a:xfrm>
            <a:custGeom>
              <a:avLst/>
              <a:gdLst/>
              <a:ahLst/>
              <a:cxnLst>
                <a:cxn ang="0">
                  <a:pos x="18" y="162"/>
                </a:cxn>
                <a:cxn ang="0">
                  <a:pos x="6" y="127"/>
                </a:cxn>
                <a:cxn ang="0">
                  <a:pos x="125" y="6"/>
                </a:cxn>
                <a:cxn ang="0">
                  <a:pos x="161" y="22"/>
                </a:cxn>
                <a:cxn ang="0">
                  <a:pos x="145" y="58"/>
                </a:cxn>
                <a:cxn ang="0">
                  <a:pos x="58" y="149"/>
                </a:cxn>
                <a:cxn ang="0">
                  <a:pos x="21" y="164"/>
                </a:cxn>
                <a:cxn ang="0">
                  <a:pos x="18" y="162"/>
                </a:cxn>
              </a:cxnLst>
              <a:rect l="0" t="0" r="r" b="b"/>
              <a:pathLst>
                <a:path w="167" h="170">
                  <a:moveTo>
                    <a:pt x="18" y="162"/>
                  </a:moveTo>
                  <a:cubicBezTo>
                    <a:pt x="6" y="155"/>
                    <a:pt x="0" y="140"/>
                    <a:pt x="6" y="127"/>
                  </a:cubicBezTo>
                  <a:cubicBezTo>
                    <a:pt x="7" y="124"/>
                    <a:pt x="44" y="37"/>
                    <a:pt x="125" y="6"/>
                  </a:cubicBezTo>
                  <a:cubicBezTo>
                    <a:pt x="140" y="0"/>
                    <a:pt x="156" y="8"/>
                    <a:pt x="161" y="22"/>
                  </a:cubicBezTo>
                  <a:cubicBezTo>
                    <a:pt x="167" y="37"/>
                    <a:pt x="160" y="53"/>
                    <a:pt x="145" y="58"/>
                  </a:cubicBezTo>
                  <a:cubicBezTo>
                    <a:pt x="87" y="81"/>
                    <a:pt x="58" y="148"/>
                    <a:pt x="58" y="149"/>
                  </a:cubicBezTo>
                  <a:cubicBezTo>
                    <a:pt x="52" y="163"/>
                    <a:pt x="35" y="170"/>
                    <a:pt x="21" y="164"/>
                  </a:cubicBezTo>
                  <a:cubicBezTo>
                    <a:pt x="20" y="163"/>
                    <a:pt x="19" y="163"/>
                    <a:pt x="18" y="16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267">
                <a:latin typeface="+mn-lt"/>
                <a:ea typeface="+mn-ea"/>
              </a:endParaRPr>
            </a:p>
          </p:txBody>
        </p:sp>
      </p:grpSp>
      <p:pic>
        <p:nvPicPr>
          <p:cNvPr id="22" name="图片 2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19B310A-4F66-4534-9A2B-0B68FC81818C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7982" y="3099893"/>
            <a:ext cx="10977087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71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线连接符 8">
            <a:extLst>
              <a:ext uri="{FF2B5EF4-FFF2-40B4-BE49-F238E27FC236}"/>
            </a:extLst>
          </p:cNvPr>
          <p:cNvCxnSpPr/>
          <p:nvPr userDrawn="1"/>
        </p:nvCxnSpPr>
        <p:spPr>
          <a:xfrm>
            <a:off x="1674813" y="6391275"/>
            <a:ext cx="7877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>
            <a:spLocks noChangeAspect="1"/>
          </p:cNvSpPr>
          <p:nvPr userDrawn="1"/>
        </p:nvSpPr>
        <p:spPr bwMode="auto">
          <a:xfrm>
            <a:off x="68263" y="134938"/>
            <a:ext cx="460375" cy="395287"/>
          </a:xfrm>
          <a:custGeom>
            <a:avLst/>
            <a:gdLst>
              <a:gd name="T0" fmla="*/ 2147483646 w 587"/>
              <a:gd name="T1" fmla="*/ 2147483646 h 677"/>
              <a:gd name="T2" fmla="*/ 2147483646 w 587"/>
              <a:gd name="T3" fmla="*/ 2147483646 h 677"/>
              <a:gd name="T4" fmla="*/ 0 w 587"/>
              <a:gd name="T5" fmla="*/ 2147483646 h 677"/>
              <a:gd name="T6" fmla="*/ 0 w 587"/>
              <a:gd name="T7" fmla="*/ 2147483646 h 677"/>
              <a:gd name="T8" fmla="*/ 0 w 587"/>
              <a:gd name="T9" fmla="*/ 0 h 677"/>
              <a:gd name="T10" fmla="*/ 2147483646 w 587"/>
              <a:gd name="T11" fmla="*/ 2147483646 h 677"/>
              <a:gd name="T12" fmla="*/ 2147483646 w 587"/>
              <a:gd name="T13" fmla="*/ 2147483646 h 6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99512D-E411-44CE-B5FD-568A4FE487D1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1865" y="-10374"/>
            <a:ext cx="10977087" cy="751076"/>
          </a:xfrm>
        </p:spPr>
        <p:txBody>
          <a:bodyPr lIns="0" tIns="0" rIns="0" bIns="0"/>
          <a:lstStyle>
            <a:lvl1pPr algn="l">
              <a:defRPr sz="4267">
                <a:solidFill>
                  <a:srgbClr val="3B559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8">
            <a:extLst>
              <a:ext uri="{FF2B5EF4-FFF2-40B4-BE49-F238E27FC236}"/>
            </a:extLst>
          </p:cNvPr>
          <p:cNvCxnSpPr/>
          <p:nvPr userDrawn="1"/>
        </p:nvCxnSpPr>
        <p:spPr>
          <a:xfrm>
            <a:off x="1674813" y="6391275"/>
            <a:ext cx="7877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5"/>
          <p:cNvSpPr>
            <a:spLocks noChangeAspect="1"/>
          </p:cNvSpPr>
          <p:nvPr userDrawn="1"/>
        </p:nvSpPr>
        <p:spPr bwMode="auto">
          <a:xfrm>
            <a:off x="68263" y="134938"/>
            <a:ext cx="460375" cy="395287"/>
          </a:xfrm>
          <a:custGeom>
            <a:avLst/>
            <a:gdLst>
              <a:gd name="T0" fmla="*/ 2147483646 w 587"/>
              <a:gd name="T1" fmla="*/ 2147483646 h 677"/>
              <a:gd name="T2" fmla="*/ 2147483646 w 587"/>
              <a:gd name="T3" fmla="*/ 2147483646 h 677"/>
              <a:gd name="T4" fmla="*/ 0 w 587"/>
              <a:gd name="T5" fmla="*/ 2147483646 h 677"/>
              <a:gd name="T6" fmla="*/ 0 w 587"/>
              <a:gd name="T7" fmla="*/ 2147483646 h 677"/>
              <a:gd name="T8" fmla="*/ 0 w 587"/>
              <a:gd name="T9" fmla="*/ 0 h 677"/>
              <a:gd name="T10" fmla="*/ 2147483646 w 587"/>
              <a:gd name="T11" fmla="*/ 2147483646 h 677"/>
              <a:gd name="T12" fmla="*/ 2147483646 w 587"/>
              <a:gd name="T13" fmla="*/ 2147483646 h 6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31825" y="-11113"/>
            <a:ext cx="10977563" cy="75247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B559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267" dirty="0"/>
              <a:t>单击此处编辑母版标题样式</a:t>
            </a:r>
          </a:p>
        </p:txBody>
      </p:sp>
      <p:pic>
        <p:nvPicPr>
          <p:cNvPr id="7" name="图片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839838-AC86-47F2-838A-93E9126E9490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460" y="4406900"/>
            <a:ext cx="10367249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460" y="2906185"/>
            <a:ext cx="10367249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6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1485"/>
            <a:ext cx="10367249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</p:spPr>
        <p:txBody>
          <a:bodyPr>
            <a:normAutofit/>
          </a:bodyPr>
          <a:lstStyle>
            <a:lvl1pPr marL="0" indent="0" algn="ctr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BD8C6-0CCA-462D-A578-0032E9A629FA}" type="datetime1">
              <a:rPr lang="zh-CN" altLang="en-US"/>
              <a:pPr>
                <a:defRPr/>
              </a:pPr>
              <a:t>2017/8/28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206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8">
            <a:extLst>
              <a:ext uri="{FF2B5EF4-FFF2-40B4-BE49-F238E27FC236}"/>
            </a:extLst>
          </p:cNvPr>
          <p:cNvCxnSpPr/>
          <p:nvPr userDrawn="1"/>
        </p:nvCxnSpPr>
        <p:spPr>
          <a:xfrm>
            <a:off x="1674813" y="6391275"/>
            <a:ext cx="7877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>
            <a:spLocks noChangeAspect="1"/>
          </p:cNvSpPr>
          <p:nvPr userDrawn="1"/>
        </p:nvSpPr>
        <p:spPr bwMode="auto">
          <a:xfrm>
            <a:off x="68263" y="134938"/>
            <a:ext cx="460375" cy="395287"/>
          </a:xfrm>
          <a:custGeom>
            <a:avLst/>
            <a:gdLst>
              <a:gd name="T0" fmla="*/ 2147483646 w 587"/>
              <a:gd name="T1" fmla="*/ 2147483646 h 677"/>
              <a:gd name="T2" fmla="*/ 2147483646 w 587"/>
              <a:gd name="T3" fmla="*/ 2147483646 h 677"/>
              <a:gd name="T4" fmla="*/ 0 w 587"/>
              <a:gd name="T5" fmla="*/ 2147483646 h 677"/>
              <a:gd name="T6" fmla="*/ 0 w 587"/>
              <a:gd name="T7" fmla="*/ 2147483646 h 677"/>
              <a:gd name="T8" fmla="*/ 0 w 587"/>
              <a:gd name="T9" fmla="*/ 0 h 677"/>
              <a:gd name="T10" fmla="*/ 2147483646 w 587"/>
              <a:gd name="T11" fmla="*/ 2147483646 h 677"/>
              <a:gd name="T12" fmla="*/ 2147483646 w 587"/>
              <a:gd name="T13" fmla="*/ 2147483646 h 6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31825" y="-11113"/>
            <a:ext cx="10977563" cy="75247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B559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267" dirty="0"/>
              <a:t>单击此处编辑母版标题样式</a:t>
            </a:r>
          </a:p>
        </p:txBody>
      </p:sp>
      <p:pic>
        <p:nvPicPr>
          <p:cNvPr id="8" name="图片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2599A61-CEB7-4A32-BD9E-F1B1B4C4ACD7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838" y="1220756"/>
            <a:ext cx="5386904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0021" y="1220756"/>
            <a:ext cx="5386904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6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8">
            <a:extLst>
              <a:ext uri="{FF2B5EF4-FFF2-40B4-BE49-F238E27FC236}"/>
            </a:extLst>
          </p:cNvPr>
          <p:cNvCxnSpPr/>
          <p:nvPr userDrawn="1"/>
        </p:nvCxnSpPr>
        <p:spPr>
          <a:xfrm>
            <a:off x="1674813" y="6391275"/>
            <a:ext cx="7877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5"/>
          <p:cNvSpPr>
            <a:spLocks noChangeAspect="1"/>
          </p:cNvSpPr>
          <p:nvPr userDrawn="1"/>
        </p:nvSpPr>
        <p:spPr bwMode="auto">
          <a:xfrm>
            <a:off x="68263" y="134938"/>
            <a:ext cx="460375" cy="395287"/>
          </a:xfrm>
          <a:custGeom>
            <a:avLst/>
            <a:gdLst>
              <a:gd name="T0" fmla="*/ 2147483646 w 587"/>
              <a:gd name="T1" fmla="*/ 2147483646 h 677"/>
              <a:gd name="T2" fmla="*/ 2147483646 w 587"/>
              <a:gd name="T3" fmla="*/ 2147483646 h 677"/>
              <a:gd name="T4" fmla="*/ 0 w 587"/>
              <a:gd name="T5" fmla="*/ 2147483646 h 677"/>
              <a:gd name="T6" fmla="*/ 0 w 587"/>
              <a:gd name="T7" fmla="*/ 2147483646 h 677"/>
              <a:gd name="T8" fmla="*/ 0 w 587"/>
              <a:gd name="T9" fmla="*/ 0 h 677"/>
              <a:gd name="T10" fmla="*/ 2147483646 w 587"/>
              <a:gd name="T11" fmla="*/ 2147483646 h 677"/>
              <a:gd name="T12" fmla="*/ 2147483646 w 587"/>
              <a:gd name="T13" fmla="*/ 2147483646 h 6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3E758A6-8A73-49AF-B156-8504CBBF553B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31865" y="-10374"/>
            <a:ext cx="10977087" cy="751076"/>
          </a:xfrm>
        </p:spPr>
        <p:txBody>
          <a:bodyPr lIns="0" tIns="0" rIns="0" bIns="0"/>
          <a:lstStyle>
            <a:lvl1pPr algn="l">
              <a:defRPr sz="4267">
                <a:solidFill>
                  <a:srgbClr val="3B559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46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8">
            <a:extLst>
              <a:ext uri="{FF2B5EF4-FFF2-40B4-BE49-F238E27FC236}"/>
            </a:extLst>
          </p:cNvPr>
          <p:cNvCxnSpPr/>
          <p:nvPr userDrawn="1"/>
        </p:nvCxnSpPr>
        <p:spPr>
          <a:xfrm>
            <a:off x="1674813" y="6391275"/>
            <a:ext cx="7877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1A6E0C6-6196-49E0-BDA8-18208409F8BB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552749"/>
            <a:ext cx="4012651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596" y="552749"/>
            <a:ext cx="6818329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839" y="1714798"/>
            <a:ext cx="4012651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395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8">
            <a:extLst>
              <a:ext uri="{FF2B5EF4-FFF2-40B4-BE49-F238E27FC236}"/>
            </a:extLst>
          </p:cNvPr>
          <p:cNvCxnSpPr/>
          <p:nvPr userDrawn="1"/>
        </p:nvCxnSpPr>
        <p:spPr>
          <a:xfrm>
            <a:off x="1674813" y="6391275"/>
            <a:ext cx="7877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>
            <a:spLocks noChangeAspect="1"/>
          </p:cNvSpPr>
          <p:nvPr userDrawn="1"/>
        </p:nvSpPr>
        <p:spPr bwMode="auto">
          <a:xfrm>
            <a:off x="68263" y="134938"/>
            <a:ext cx="460375" cy="395287"/>
          </a:xfrm>
          <a:custGeom>
            <a:avLst/>
            <a:gdLst>
              <a:gd name="T0" fmla="*/ 2147483646 w 587"/>
              <a:gd name="T1" fmla="*/ 2147483646 h 677"/>
              <a:gd name="T2" fmla="*/ 2147483646 w 587"/>
              <a:gd name="T3" fmla="*/ 2147483646 h 677"/>
              <a:gd name="T4" fmla="*/ 0 w 587"/>
              <a:gd name="T5" fmla="*/ 2147483646 h 677"/>
              <a:gd name="T6" fmla="*/ 0 w 587"/>
              <a:gd name="T7" fmla="*/ 2147483646 h 677"/>
              <a:gd name="T8" fmla="*/ 0 w 587"/>
              <a:gd name="T9" fmla="*/ 0 h 677"/>
              <a:gd name="T10" fmla="*/ 2147483646 w 587"/>
              <a:gd name="T11" fmla="*/ 2147483646 h 677"/>
              <a:gd name="T12" fmla="*/ 2147483646 w 587"/>
              <a:gd name="T13" fmla="*/ 2147483646 h 6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31825" y="-11113"/>
            <a:ext cx="10977563" cy="75247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B559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267" dirty="0"/>
              <a:t>单击此处编辑母版标题样式</a:t>
            </a:r>
          </a:p>
        </p:txBody>
      </p:sp>
      <p:pic>
        <p:nvPicPr>
          <p:cNvPr id="8" name="图片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CFBD7DD-D224-40A4-8268-CE37234ADC22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651" y="4800600"/>
            <a:ext cx="7318058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651" y="613833"/>
            <a:ext cx="7318058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651" y="5367867"/>
            <a:ext cx="7318058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8">
            <a:extLst>
              <a:ext uri="{FF2B5EF4-FFF2-40B4-BE49-F238E27FC236}"/>
            </a:extLst>
          </p:cNvPr>
          <p:cNvCxnSpPr/>
          <p:nvPr userDrawn="1"/>
        </p:nvCxnSpPr>
        <p:spPr>
          <a:xfrm>
            <a:off x="1674813" y="6391275"/>
            <a:ext cx="7877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32E2E04-EF54-4150-8A41-A84B5180E99F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683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8">
            <a:extLst>
              <a:ext uri="{FF2B5EF4-FFF2-40B4-BE49-F238E27FC236}"/>
            </a:extLst>
          </p:cNvPr>
          <p:cNvCxnSpPr/>
          <p:nvPr userDrawn="1"/>
        </p:nvCxnSpPr>
        <p:spPr>
          <a:xfrm>
            <a:off x="1674813" y="6391275"/>
            <a:ext cx="7877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灯片编号占位符 5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8943975" y="6356350"/>
            <a:ext cx="2846388" cy="366713"/>
          </a:xfrm>
          <a:prstGeom prst="rect">
            <a:avLst/>
          </a:prstGeom>
        </p:spPr>
        <p:txBody>
          <a:bodyPr lIns="121920" tIns="60960" rIns="121920" bIns="6096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09C0B45-9B65-47D8-89DF-130C0B203E24}" type="slidenum">
              <a:rPr lang="zh-CN" altLang="en-US" sz="1600" smtClean="0"/>
              <a:pPr>
                <a:defRPr/>
              </a:pPr>
              <a:t>‹#›</a:t>
            </a:fld>
            <a:endParaRPr lang="zh-CN" altLang="en-US" sz="1600" dirty="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2653" y="275167"/>
            <a:ext cx="2744272" cy="585046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838" y="275167"/>
            <a:ext cx="8029536" cy="585046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566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>
            <a:spLocks noChangeArrowheads="1"/>
          </p:cNvSpPr>
          <p:nvPr userDrawn="1"/>
        </p:nvSpPr>
        <p:spPr bwMode="auto">
          <a:xfrm>
            <a:off x="992188" y="1797050"/>
            <a:ext cx="8345487" cy="148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9066" b="1" dirty="0">
                <a:solidFill>
                  <a:srgbClr val="3B5599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</a:p>
        </p:txBody>
      </p:sp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3960813"/>
            <a:ext cx="21844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线连接符 8">
            <a:extLst>
              <a:ext uri="{FF2B5EF4-FFF2-40B4-BE49-F238E27FC236}"/>
            </a:extLst>
          </p:cNvPr>
          <p:cNvCxnSpPr/>
          <p:nvPr userDrawn="1"/>
        </p:nvCxnSpPr>
        <p:spPr>
          <a:xfrm>
            <a:off x="1674813" y="6391275"/>
            <a:ext cx="7877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127750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133350"/>
            <a:ext cx="16335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36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23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631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262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79350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1332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188913"/>
            <a:ext cx="8731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0" y="188913"/>
            <a:ext cx="16335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69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9016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405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6" r:id="rId8"/>
    <p:sldLayoutId id="2147484400" r:id="rId9"/>
    <p:sldLayoutId id="2147484401" r:id="rId10"/>
    <p:sldLayoutId id="2147484402" r:id="rId11"/>
    <p:sldLayoutId id="2147484403" r:id="rId12"/>
    <p:sldLayoutId id="2147484407" r:id="rId13"/>
    <p:sldLayoutId id="2147484408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itchFamily="34" charset="0"/>
          <a:ea typeface="微软雅黑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itchFamily="34" charset="0"/>
          <a:ea typeface="微软雅黑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itchFamily="34" charset="0"/>
          <a:ea typeface="微软雅黑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itchFamily="34" charset="0"/>
          <a:ea typeface="微软雅黑" pitchFamily="34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itchFamily="34" charset="0"/>
          <a:ea typeface="微软雅黑" pitchFamily="34" charset="-122"/>
          <a:sym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itchFamily="34" charset="0"/>
          <a:ea typeface="微软雅黑" pitchFamily="34" charset="-122"/>
          <a:sym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itchFamily="34" charset="0"/>
          <a:ea typeface="微软雅黑" pitchFamily="34" charset="-122"/>
          <a:sym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itchFamily="34" charset="0"/>
          <a:ea typeface="微软雅黑" pitchFamily="34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anose="020B060402020202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75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6388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9F0BF77-15F0-43C7-8F0E-43B5BAD76300}" type="datetime1">
              <a:rPr lang="zh-CN" altLang="en-US"/>
              <a:pPr>
                <a:defRPr/>
              </a:pPr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7188" y="6356350"/>
            <a:ext cx="3862387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0775" y="6356350"/>
            <a:ext cx="2846388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53941B1-E3E4-498A-97B2-C031B72949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  <p:sldLayoutId id="214748442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jpe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png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jpg"/><Relationship Id="rId4" Type="http://schemas.openxmlformats.org/officeDocument/2006/relationships/image" Target="../media/image55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63.w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6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7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71.wmf"/><Relationship Id="rId4" Type="http://schemas.openxmlformats.org/officeDocument/2006/relationships/image" Target="../media/image73.emf"/><Relationship Id="rId9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7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Microsoft_Visio_2003-2010___1.vsd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oleObject" Target="../embeddings/Microsoft_Visio_2003-2010___2.vsd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"/>
            <a:ext cx="12196763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7" name="组合 23"/>
          <p:cNvGrpSpPr>
            <a:grpSpLocks/>
          </p:cNvGrpSpPr>
          <p:nvPr/>
        </p:nvGrpSpPr>
        <p:grpSpPr bwMode="auto">
          <a:xfrm>
            <a:off x="9507538" y="333375"/>
            <a:ext cx="495300" cy="509588"/>
            <a:chOff x="0" y="0"/>
            <a:chExt cx="495300" cy="509588"/>
          </a:xfrm>
        </p:grpSpPr>
        <p:sp>
          <p:nvSpPr>
            <p:cNvPr id="21531" name="Oval 9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32" name="Freeform 14"/>
            <p:cNvSpPr>
              <a:spLocks noEditPoints="1" noChangeArrowheads="1"/>
            </p:cNvSpPr>
            <p:nvPr/>
          </p:nvSpPr>
          <p:spPr bwMode="auto">
            <a:xfrm>
              <a:off x="87312" y="60325"/>
              <a:ext cx="331787" cy="327025"/>
            </a:xfrm>
            <a:custGeom>
              <a:avLst/>
              <a:gdLst>
                <a:gd name="T0" fmla="*/ 2147483646 w 427"/>
                <a:gd name="T1" fmla="*/ 2147483646 h 408"/>
                <a:gd name="T2" fmla="*/ 2147483646 w 427"/>
                <a:gd name="T3" fmla="*/ 2147483646 h 408"/>
                <a:gd name="T4" fmla="*/ 2147483646 w 427"/>
                <a:gd name="T5" fmla="*/ 2147483646 h 408"/>
                <a:gd name="T6" fmla="*/ 2147483646 w 427"/>
                <a:gd name="T7" fmla="*/ 2147483646 h 408"/>
                <a:gd name="T8" fmla="*/ 2147483646 w 427"/>
                <a:gd name="T9" fmla="*/ 2147483646 h 408"/>
                <a:gd name="T10" fmla="*/ 2147483646 w 427"/>
                <a:gd name="T11" fmla="*/ 2147483646 h 408"/>
                <a:gd name="T12" fmla="*/ 2147483646 w 427"/>
                <a:gd name="T13" fmla="*/ 2147483646 h 408"/>
                <a:gd name="T14" fmla="*/ 2147483646 w 427"/>
                <a:gd name="T15" fmla="*/ 2147483646 h 408"/>
                <a:gd name="T16" fmla="*/ 2147483646 w 427"/>
                <a:gd name="T17" fmla="*/ 2147483646 h 408"/>
                <a:gd name="T18" fmla="*/ 2147483646 w 427"/>
                <a:gd name="T19" fmla="*/ 2147483646 h 408"/>
                <a:gd name="T20" fmla="*/ 2147483646 w 427"/>
                <a:gd name="T21" fmla="*/ 2147483646 h 408"/>
                <a:gd name="T22" fmla="*/ 2147483646 w 427"/>
                <a:gd name="T23" fmla="*/ 2147483646 h 408"/>
                <a:gd name="T24" fmla="*/ 2147483646 w 427"/>
                <a:gd name="T25" fmla="*/ 2147483646 h 408"/>
                <a:gd name="T26" fmla="*/ 2147483646 w 427"/>
                <a:gd name="T27" fmla="*/ 2147483646 h 408"/>
                <a:gd name="T28" fmla="*/ 2147483646 w 427"/>
                <a:gd name="T29" fmla="*/ 2147483646 h 408"/>
                <a:gd name="T30" fmla="*/ 2147483646 w 427"/>
                <a:gd name="T31" fmla="*/ 2147483646 h 408"/>
                <a:gd name="T32" fmla="*/ 2147483646 w 427"/>
                <a:gd name="T33" fmla="*/ 2147483646 h 408"/>
                <a:gd name="T34" fmla="*/ 2147483646 w 427"/>
                <a:gd name="T35" fmla="*/ 2147483646 h 408"/>
                <a:gd name="T36" fmla="*/ 2147483646 w 427"/>
                <a:gd name="T37" fmla="*/ 2147483646 h 408"/>
                <a:gd name="T38" fmla="*/ 2147483646 w 427"/>
                <a:gd name="T39" fmla="*/ 2147483646 h 408"/>
                <a:gd name="T40" fmla="*/ 2147483646 w 427"/>
                <a:gd name="T41" fmla="*/ 2147483646 h 408"/>
                <a:gd name="T42" fmla="*/ 2147483646 w 427"/>
                <a:gd name="T43" fmla="*/ 2147483646 h 408"/>
                <a:gd name="T44" fmla="*/ 2147483646 w 427"/>
                <a:gd name="T45" fmla="*/ 2147483646 h 408"/>
                <a:gd name="T46" fmla="*/ 2147483646 w 427"/>
                <a:gd name="T47" fmla="*/ 2147483646 h 408"/>
                <a:gd name="T48" fmla="*/ 0 w 427"/>
                <a:gd name="T49" fmla="*/ 2147483646 h 408"/>
                <a:gd name="T50" fmla="*/ 2147483646 w 427"/>
                <a:gd name="T51" fmla="*/ 2147483646 h 408"/>
                <a:gd name="T52" fmla="*/ 2147483646 w 427"/>
                <a:gd name="T53" fmla="*/ 2147483646 h 408"/>
                <a:gd name="T54" fmla="*/ 2147483646 w 427"/>
                <a:gd name="T55" fmla="*/ 2147483646 h 408"/>
                <a:gd name="T56" fmla="*/ 2147483646 w 427"/>
                <a:gd name="T57" fmla="*/ 2147483646 h 408"/>
                <a:gd name="T58" fmla="*/ 2147483646 w 427"/>
                <a:gd name="T59" fmla="*/ 2147483646 h 408"/>
                <a:gd name="T60" fmla="*/ 2147483646 w 427"/>
                <a:gd name="T61" fmla="*/ 2147483646 h 408"/>
                <a:gd name="T62" fmla="*/ 2147483646 w 427"/>
                <a:gd name="T63" fmla="*/ 2147483646 h 408"/>
                <a:gd name="T64" fmla="*/ 2147483646 w 427"/>
                <a:gd name="T65" fmla="*/ 2147483646 h 408"/>
                <a:gd name="T66" fmla="*/ 2147483646 w 427"/>
                <a:gd name="T67" fmla="*/ 2147483646 h 408"/>
                <a:gd name="T68" fmla="*/ 2147483646 w 427"/>
                <a:gd name="T69" fmla="*/ 2147483646 h 408"/>
                <a:gd name="T70" fmla="*/ 2147483646 w 427"/>
                <a:gd name="T71" fmla="*/ 2147483646 h 408"/>
                <a:gd name="T72" fmla="*/ 2147483646 w 427"/>
                <a:gd name="T73" fmla="*/ 2147483646 h 408"/>
                <a:gd name="T74" fmla="*/ 2147483646 w 427"/>
                <a:gd name="T75" fmla="*/ 2147483646 h 408"/>
                <a:gd name="T76" fmla="*/ 2147483646 w 427"/>
                <a:gd name="T77" fmla="*/ 2147483646 h 408"/>
                <a:gd name="T78" fmla="*/ 2147483646 w 427"/>
                <a:gd name="T79" fmla="*/ 2147483646 h 408"/>
                <a:gd name="T80" fmla="*/ 2147483646 w 427"/>
                <a:gd name="T81" fmla="*/ 2147483646 h 408"/>
                <a:gd name="T82" fmla="*/ 2147483646 w 427"/>
                <a:gd name="T83" fmla="*/ 2147483646 h 408"/>
                <a:gd name="T84" fmla="*/ 2147483646 w 427"/>
                <a:gd name="T85" fmla="*/ 2147483646 h 408"/>
                <a:gd name="T86" fmla="*/ 2147483646 w 427"/>
                <a:gd name="T87" fmla="*/ 2147483646 h 408"/>
                <a:gd name="T88" fmla="*/ 2147483646 w 427"/>
                <a:gd name="T89" fmla="*/ 2147483646 h 408"/>
                <a:gd name="T90" fmla="*/ 2147483646 w 427"/>
                <a:gd name="T91" fmla="*/ 2147483646 h 408"/>
                <a:gd name="T92" fmla="*/ 2147483646 w 427"/>
                <a:gd name="T93" fmla="*/ 2147483646 h 408"/>
                <a:gd name="T94" fmla="*/ 2147483646 w 427"/>
                <a:gd name="T95" fmla="*/ 2147483646 h 40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27"/>
                <a:gd name="T145" fmla="*/ 0 h 408"/>
                <a:gd name="T146" fmla="*/ 427 w 427"/>
                <a:gd name="T147" fmla="*/ 408 h 40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27" h="408">
                  <a:moveTo>
                    <a:pt x="289" y="152"/>
                  </a:moveTo>
                  <a:cubicBezTo>
                    <a:pt x="288" y="154"/>
                    <a:pt x="286" y="155"/>
                    <a:pt x="285" y="157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84" y="159"/>
                    <a:pt x="283" y="161"/>
                    <a:pt x="282" y="162"/>
                  </a:cubicBezTo>
                  <a:cubicBezTo>
                    <a:pt x="282" y="163"/>
                    <a:pt x="282" y="163"/>
                    <a:pt x="282" y="164"/>
                  </a:cubicBezTo>
                  <a:cubicBezTo>
                    <a:pt x="281" y="165"/>
                    <a:pt x="280" y="167"/>
                    <a:pt x="279" y="169"/>
                  </a:cubicBezTo>
                  <a:cubicBezTo>
                    <a:pt x="279" y="169"/>
                    <a:pt x="279" y="169"/>
                    <a:pt x="279" y="170"/>
                  </a:cubicBezTo>
                  <a:cubicBezTo>
                    <a:pt x="279" y="171"/>
                    <a:pt x="278" y="173"/>
                    <a:pt x="278" y="175"/>
                  </a:cubicBezTo>
                  <a:cubicBezTo>
                    <a:pt x="278" y="176"/>
                    <a:pt x="278" y="176"/>
                    <a:pt x="278" y="177"/>
                  </a:cubicBezTo>
                  <a:cubicBezTo>
                    <a:pt x="277" y="179"/>
                    <a:pt x="277" y="181"/>
                    <a:pt x="277" y="183"/>
                  </a:cubicBezTo>
                  <a:cubicBezTo>
                    <a:pt x="277" y="186"/>
                    <a:pt x="278" y="189"/>
                    <a:pt x="278" y="191"/>
                  </a:cubicBezTo>
                  <a:cubicBezTo>
                    <a:pt x="278" y="192"/>
                    <a:pt x="278" y="192"/>
                    <a:pt x="278" y="192"/>
                  </a:cubicBezTo>
                  <a:cubicBezTo>
                    <a:pt x="279" y="195"/>
                    <a:pt x="279" y="197"/>
                    <a:pt x="280" y="199"/>
                  </a:cubicBezTo>
                  <a:cubicBezTo>
                    <a:pt x="280" y="200"/>
                    <a:pt x="280" y="200"/>
                    <a:pt x="280" y="200"/>
                  </a:cubicBezTo>
                  <a:cubicBezTo>
                    <a:pt x="281" y="203"/>
                    <a:pt x="282" y="205"/>
                    <a:pt x="284" y="207"/>
                  </a:cubicBezTo>
                  <a:cubicBezTo>
                    <a:pt x="284" y="207"/>
                    <a:pt x="284" y="208"/>
                    <a:pt x="284" y="208"/>
                  </a:cubicBezTo>
                  <a:cubicBezTo>
                    <a:pt x="285" y="210"/>
                    <a:pt x="287" y="212"/>
                    <a:pt x="288" y="214"/>
                  </a:cubicBezTo>
                  <a:cubicBezTo>
                    <a:pt x="288" y="214"/>
                    <a:pt x="288" y="214"/>
                    <a:pt x="288" y="214"/>
                  </a:cubicBezTo>
                  <a:cubicBezTo>
                    <a:pt x="290" y="216"/>
                    <a:pt x="292" y="218"/>
                    <a:pt x="294" y="219"/>
                  </a:cubicBezTo>
                  <a:cubicBezTo>
                    <a:pt x="294" y="219"/>
                    <a:pt x="294" y="220"/>
                    <a:pt x="294" y="220"/>
                  </a:cubicBezTo>
                  <a:cubicBezTo>
                    <a:pt x="296" y="221"/>
                    <a:pt x="298" y="223"/>
                    <a:pt x="300" y="224"/>
                  </a:cubicBezTo>
                  <a:cubicBezTo>
                    <a:pt x="300" y="224"/>
                    <a:pt x="301" y="224"/>
                    <a:pt x="301" y="224"/>
                  </a:cubicBezTo>
                  <a:cubicBezTo>
                    <a:pt x="303" y="226"/>
                    <a:pt x="305" y="227"/>
                    <a:pt x="308" y="228"/>
                  </a:cubicBezTo>
                  <a:cubicBezTo>
                    <a:pt x="308" y="228"/>
                    <a:pt x="308" y="228"/>
                    <a:pt x="308" y="228"/>
                  </a:cubicBezTo>
                  <a:cubicBezTo>
                    <a:pt x="313" y="230"/>
                    <a:pt x="319" y="231"/>
                    <a:pt x="325" y="231"/>
                  </a:cubicBezTo>
                  <a:cubicBezTo>
                    <a:pt x="351" y="231"/>
                    <a:pt x="372" y="210"/>
                    <a:pt x="372" y="183"/>
                  </a:cubicBezTo>
                  <a:cubicBezTo>
                    <a:pt x="372" y="157"/>
                    <a:pt x="351" y="136"/>
                    <a:pt x="325" y="136"/>
                  </a:cubicBezTo>
                  <a:cubicBezTo>
                    <a:pt x="318" y="136"/>
                    <a:pt x="312" y="137"/>
                    <a:pt x="306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0"/>
                    <a:pt x="306" y="140"/>
                    <a:pt x="305" y="140"/>
                  </a:cubicBezTo>
                  <a:cubicBezTo>
                    <a:pt x="304" y="141"/>
                    <a:pt x="302" y="142"/>
                    <a:pt x="301" y="143"/>
                  </a:cubicBezTo>
                  <a:cubicBezTo>
                    <a:pt x="300" y="143"/>
                    <a:pt x="300" y="143"/>
                    <a:pt x="299" y="143"/>
                  </a:cubicBezTo>
                  <a:cubicBezTo>
                    <a:pt x="298" y="144"/>
                    <a:pt x="296" y="146"/>
                    <a:pt x="294" y="147"/>
                  </a:cubicBezTo>
                  <a:cubicBezTo>
                    <a:pt x="294" y="147"/>
                    <a:pt x="294" y="147"/>
                    <a:pt x="294" y="147"/>
                  </a:cubicBezTo>
                  <a:cubicBezTo>
                    <a:pt x="293" y="148"/>
                    <a:pt x="291" y="150"/>
                    <a:pt x="290" y="151"/>
                  </a:cubicBezTo>
                  <a:cubicBezTo>
                    <a:pt x="290" y="151"/>
                    <a:pt x="289" y="152"/>
                    <a:pt x="289" y="152"/>
                  </a:cubicBezTo>
                  <a:close/>
                  <a:moveTo>
                    <a:pt x="213" y="95"/>
                  </a:moveTo>
                  <a:lnTo>
                    <a:pt x="213" y="95"/>
                  </a:lnTo>
                  <a:cubicBezTo>
                    <a:pt x="240" y="95"/>
                    <a:pt x="261" y="73"/>
                    <a:pt x="261" y="47"/>
                  </a:cubicBezTo>
                  <a:cubicBezTo>
                    <a:pt x="261" y="21"/>
                    <a:pt x="240" y="0"/>
                    <a:pt x="213" y="0"/>
                  </a:cubicBezTo>
                  <a:cubicBezTo>
                    <a:pt x="187" y="0"/>
                    <a:pt x="166" y="21"/>
                    <a:pt x="166" y="47"/>
                  </a:cubicBezTo>
                  <a:cubicBezTo>
                    <a:pt x="166" y="73"/>
                    <a:pt x="187" y="95"/>
                    <a:pt x="213" y="95"/>
                  </a:cubicBezTo>
                  <a:close/>
                  <a:moveTo>
                    <a:pt x="258" y="228"/>
                  </a:moveTo>
                  <a:lnTo>
                    <a:pt x="258" y="228"/>
                  </a:lnTo>
                  <a:lnTo>
                    <a:pt x="258" y="192"/>
                  </a:lnTo>
                  <a:cubicBezTo>
                    <a:pt x="258" y="189"/>
                    <a:pt x="257" y="186"/>
                    <a:pt x="257" y="183"/>
                  </a:cubicBezTo>
                  <a:cubicBezTo>
                    <a:pt x="257" y="180"/>
                    <a:pt x="258" y="178"/>
                    <a:pt x="258" y="175"/>
                  </a:cubicBezTo>
                  <a:lnTo>
                    <a:pt x="258" y="173"/>
                  </a:lnTo>
                  <a:cubicBezTo>
                    <a:pt x="262" y="151"/>
                    <a:pt x="275" y="134"/>
                    <a:pt x="293" y="124"/>
                  </a:cubicBezTo>
                  <a:cubicBezTo>
                    <a:pt x="280" y="112"/>
                    <a:pt x="263" y="104"/>
                    <a:pt x="244" y="104"/>
                  </a:cubicBezTo>
                  <a:lnTo>
                    <a:pt x="183" y="104"/>
                  </a:lnTo>
                  <a:cubicBezTo>
                    <a:pt x="164" y="104"/>
                    <a:pt x="147" y="112"/>
                    <a:pt x="134" y="124"/>
                  </a:cubicBezTo>
                  <a:cubicBezTo>
                    <a:pt x="155" y="135"/>
                    <a:pt x="169" y="158"/>
                    <a:pt x="169" y="183"/>
                  </a:cubicBezTo>
                  <a:cubicBezTo>
                    <a:pt x="169" y="189"/>
                    <a:pt x="169" y="194"/>
                    <a:pt x="168" y="199"/>
                  </a:cubicBezTo>
                  <a:lnTo>
                    <a:pt x="168" y="228"/>
                  </a:lnTo>
                  <a:cubicBezTo>
                    <a:pt x="187" y="236"/>
                    <a:pt x="203" y="251"/>
                    <a:pt x="213" y="269"/>
                  </a:cubicBezTo>
                  <a:cubicBezTo>
                    <a:pt x="223" y="251"/>
                    <a:pt x="239" y="237"/>
                    <a:pt x="258" y="228"/>
                  </a:cubicBezTo>
                  <a:close/>
                  <a:moveTo>
                    <a:pt x="192" y="272"/>
                  </a:moveTo>
                  <a:lnTo>
                    <a:pt x="192" y="272"/>
                  </a:lnTo>
                  <a:cubicBezTo>
                    <a:pt x="190" y="270"/>
                    <a:pt x="189" y="268"/>
                    <a:pt x="187" y="266"/>
                  </a:cubicBezTo>
                  <a:cubicBezTo>
                    <a:pt x="187" y="265"/>
                    <a:pt x="186" y="265"/>
                    <a:pt x="186" y="265"/>
                  </a:cubicBezTo>
                  <a:cubicBezTo>
                    <a:pt x="185" y="263"/>
                    <a:pt x="183" y="262"/>
                    <a:pt x="181" y="260"/>
                  </a:cubicBezTo>
                  <a:cubicBezTo>
                    <a:pt x="181" y="260"/>
                    <a:pt x="181" y="259"/>
                    <a:pt x="181" y="259"/>
                  </a:cubicBezTo>
                  <a:cubicBezTo>
                    <a:pt x="179" y="258"/>
                    <a:pt x="177" y="256"/>
                    <a:pt x="175" y="255"/>
                  </a:cubicBezTo>
                  <a:cubicBezTo>
                    <a:pt x="175" y="255"/>
                    <a:pt x="175" y="254"/>
                    <a:pt x="174" y="254"/>
                  </a:cubicBezTo>
                  <a:cubicBezTo>
                    <a:pt x="168" y="250"/>
                    <a:pt x="161" y="246"/>
                    <a:pt x="153" y="244"/>
                  </a:cubicBezTo>
                  <a:cubicBezTo>
                    <a:pt x="151" y="243"/>
                    <a:pt x="150" y="243"/>
                    <a:pt x="148" y="242"/>
                  </a:cubicBezTo>
                  <a:cubicBezTo>
                    <a:pt x="147" y="242"/>
                    <a:pt x="146" y="242"/>
                    <a:pt x="145" y="242"/>
                  </a:cubicBezTo>
                  <a:cubicBezTo>
                    <a:pt x="144" y="242"/>
                    <a:pt x="143" y="241"/>
                    <a:pt x="141" y="241"/>
                  </a:cubicBezTo>
                  <a:cubicBezTo>
                    <a:pt x="141" y="241"/>
                    <a:pt x="140" y="241"/>
                    <a:pt x="139" y="241"/>
                  </a:cubicBezTo>
                  <a:cubicBezTo>
                    <a:pt x="137" y="241"/>
                    <a:pt x="135" y="241"/>
                    <a:pt x="133" y="241"/>
                  </a:cubicBezTo>
                  <a:lnTo>
                    <a:pt x="71" y="241"/>
                  </a:lnTo>
                  <a:cubicBezTo>
                    <a:pt x="32" y="241"/>
                    <a:pt x="0" y="273"/>
                    <a:pt x="0" y="313"/>
                  </a:cubicBezTo>
                  <a:lnTo>
                    <a:pt x="0" y="408"/>
                  </a:lnTo>
                  <a:lnTo>
                    <a:pt x="42" y="408"/>
                  </a:lnTo>
                  <a:lnTo>
                    <a:pt x="42" y="309"/>
                  </a:lnTo>
                  <a:lnTo>
                    <a:pt x="56" y="309"/>
                  </a:lnTo>
                  <a:lnTo>
                    <a:pt x="56" y="408"/>
                  </a:lnTo>
                  <a:lnTo>
                    <a:pt x="146" y="408"/>
                  </a:lnTo>
                  <a:lnTo>
                    <a:pt x="146" y="309"/>
                  </a:lnTo>
                  <a:lnTo>
                    <a:pt x="161" y="309"/>
                  </a:lnTo>
                  <a:lnTo>
                    <a:pt x="161" y="408"/>
                  </a:lnTo>
                  <a:lnTo>
                    <a:pt x="204" y="408"/>
                  </a:lnTo>
                  <a:lnTo>
                    <a:pt x="204" y="313"/>
                  </a:lnTo>
                  <a:cubicBezTo>
                    <a:pt x="204" y="297"/>
                    <a:pt x="200" y="283"/>
                    <a:pt x="192" y="272"/>
                  </a:cubicBezTo>
                  <a:cubicBezTo>
                    <a:pt x="192" y="272"/>
                    <a:pt x="192" y="272"/>
                    <a:pt x="192" y="272"/>
                  </a:cubicBezTo>
                  <a:close/>
                  <a:moveTo>
                    <a:pt x="355" y="241"/>
                  </a:moveTo>
                  <a:lnTo>
                    <a:pt x="355" y="241"/>
                  </a:lnTo>
                  <a:lnTo>
                    <a:pt x="294" y="241"/>
                  </a:lnTo>
                  <a:cubicBezTo>
                    <a:pt x="292" y="241"/>
                    <a:pt x="290" y="241"/>
                    <a:pt x="288" y="241"/>
                  </a:cubicBezTo>
                  <a:cubicBezTo>
                    <a:pt x="287" y="241"/>
                    <a:pt x="286" y="241"/>
                    <a:pt x="285" y="241"/>
                  </a:cubicBezTo>
                  <a:cubicBezTo>
                    <a:pt x="284" y="241"/>
                    <a:pt x="283" y="242"/>
                    <a:pt x="281" y="242"/>
                  </a:cubicBezTo>
                  <a:cubicBezTo>
                    <a:pt x="280" y="242"/>
                    <a:pt x="280" y="242"/>
                    <a:pt x="279" y="242"/>
                  </a:cubicBezTo>
                  <a:cubicBezTo>
                    <a:pt x="277" y="243"/>
                    <a:pt x="276" y="243"/>
                    <a:pt x="274" y="244"/>
                  </a:cubicBezTo>
                  <a:cubicBezTo>
                    <a:pt x="263" y="247"/>
                    <a:pt x="254" y="252"/>
                    <a:pt x="245" y="260"/>
                  </a:cubicBezTo>
                  <a:cubicBezTo>
                    <a:pt x="245" y="260"/>
                    <a:pt x="245" y="260"/>
                    <a:pt x="245" y="260"/>
                  </a:cubicBezTo>
                  <a:cubicBezTo>
                    <a:pt x="243" y="262"/>
                    <a:pt x="242" y="263"/>
                    <a:pt x="240" y="265"/>
                  </a:cubicBezTo>
                  <a:cubicBezTo>
                    <a:pt x="240" y="265"/>
                    <a:pt x="240" y="266"/>
                    <a:pt x="240" y="266"/>
                  </a:cubicBezTo>
                  <a:cubicBezTo>
                    <a:pt x="229" y="278"/>
                    <a:pt x="222" y="295"/>
                    <a:pt x="222" y="313"/>
                  </a:cubicBezTo>
                  <a:lnTo>
                    <a:pt x="222" y="408"/>
                  </a:lnTo>
                  <a:lnTo>
                    <a:pt x="264" y="408"/>
                  </a:lnTo>
                  <a:lnTo>
                    <a:pt x="264" y="309"/>
                  </a:lnTo>
                  <a:lnTo>
                    <a:pt x="279" y="309"/>
                  </a:lnTo>
                  <a:lnTo>
                    <a:pt x="279" y="408"/>
                  </a:lnTo>
                  <a:lnTo>
                    <a:pt x="369" y="408"/>
                  </a:lnTo>
                  <a:lnTo>
                    <a:pt x="369" y="309"/>
                  </a:lnTo>
                  <a:lnTo>
                    <a:pt x="384" y="309"/>
                  </a:lnTo>
                  <a:lnTo>
                    <a:pt x="384" y="408"/>
                  </a:lnTo>
                  <a:lnTo>
                    <a:pt x="427" y="408"/>
                  </a:lnTo>
                  <a:lnTo>
                    <a:pt x="427" y="313"/>
                  </a:lnTo>
                  <a:cubicBezTo>
                    <a:pt x="427" y="273"/>
                    <a:pt x="395" y="241"/>
                    <a:pt x="355" y="241"/>
                  </a:cubicBezTo>
                  <a:close/>
                  <a:moveTo>
                    <a:pt x="102" y="231"/>
                  </a:moveTo>
                  <a:lnTo>
                    <a:pt x="102" y="231"/>
                  </a:lnTo>
                  <a:cubicBezTo>
                    <a:pt x="108" y="231"/>
                    <a:pt x="114" y="230"/>
                    <a:pt x="119" y="228"/>
                  </a:cubicBezTo>
                  <a:cubicBezTo>
                    <a:pt x="119" y="228"/>
                    <a:pt x="119" y="228"/>
                    <a:pt x="119" y="228"/>
                  </a:cubicBezTo>
                  <a:cubicBezTo>
                    <a:pt x="122" y="227"/>
                    <a:pt x="124" y="226"/>
                    <a:pt x="126" y="224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129" y="223"/>
                    <a:pt x="131" y="221"/>
                    <a:pt x="133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7" y="216"/>
                    <a:pt x="140" y="212"/>
                    <a:pt x="143" y="208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144" y="205"/>
                    <a:pt x="145" y="203"/>
                    <a:pt x="146" y="200"/>
                  </a:cubicBezTo>
                  <a:cubicBezTo>
                    <a:pt x="146" y="200"/>
                    <a:pt x="147" y="200"/>
                    <a:pt x="147" y="199"/>
                  </a:cubicBezTo>
                  <a:cubicBezTo>
                    <a:pt x="148" y="197"/>
                    <a:pt x="148" y="195"/>
                    <a:pt x="149" y="192"/>
                  </a:cubicBezTo>
                  <a:cubicBezTo>
                    <a:pt x="149" y="192"/>
                    <a:pt x="149" y="192"/>
                    <a:pt x="149" y="191"/>
                  </a:cubicBezTo>
                  <a:cubicBezTo>
                    <a:pt x="149" y="189"/>
                    <a:pt x="150" y="186"/>
                    <a:pt x="150" y="183"/>
                  </a:cubicBezTo>
                  <a:cubicBezTo>
                    <a:pt x="150" y="181"/>
                    <a:pt x="149" y="179"/>
                    <a:pt x="149" y="177"/>
                  </a:cubicBezTo>
                  <a:cubicBezTo>
                    <a:pt x="149" y="176"/>
                    <a:pt x="149" y="176"/>
                    <a:pt x="149" y="175"/>
                  </a:cubicBezTo>
                  <a:cubicBezTo>
                    <a:pt x="148" y="173"/>
                    <a:pt x="148" y="171"/>
                    <a:pt x="147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7" y="167"/>
                    <a:pt x="146" y="165"/>
                    <a:pt x="145" y="164"/>
                  </a:cubicBezTo>
                  <a:cubicBezTo>
                    <a:pt x="145" y="163"/>
                    <a:pt x="145" y="163"/>
                    <a:pt x="145" y="162"/>
                  </a:cubicBezTo>
                  <a:cubicBezTo>
                    <a:pt x="144" y="161"/>
                    <a:pt x="143" y="159"/>
                    <a:pt x="142" y="157"/>
                  </a:cubicBezTo>
                  <a:cubicBezTo>
                    <a:pt x="140" y="155"/>
                    <a:pt x="139" y="154"/>
                    <a:pt x="138" y="152"/>
                  </a:cubicBezTo>
                  <a:cubicBezTo>
                    <a:pt x="137" y="152"/>
                    <a:pt x="137" y="151"/>
                    <a:pt x="137" y="151"/>
                  </a:cubicBezTo>
                  <a:cubicBezTo>
                    <a:pt x="136" y="150"/>
                    <a:pt x="134" y="148"/>
                    <a:pt x="133" y="147"/>
                  </a:cubicBezTo>
                  <a:cubicBezTo>
                    <a:pt x="133" y="147"/>
                    <a:pt x="133" y="147"/>
                    <a:pt x="132" y="147"/>
                  </a:cubicBezTo>
                  <a:cubicBezTo>
                    <a:pt x="131" y="146"/>
                    <a:pt x="129" y="144"/>
                    <a:pt x="127" y="143"/>
                  </a:cubicBezTo>
                  <a:cubicBezTo>
                    <a:pt x="127" y="143"/>
                    <a:pt x="127" y="143"/>
                    <a:pt x="126" y="143"/>
                  </a:cubicBezTo>
                  <a:cubicBezTo>
                    <a:pt x="125" y="142"/>
                    <a:pt x="123" y="141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15" y="137"/>
                    <a:pt x="109" y="136"/>
                    <a:pt x="102" y="136"/>
                  </a:cubicBezTo>
                  <a:cubicBezTo>
                    <a:pt x="76" y="136"/>
                    <a:pt x="54" y="157"/>
                    <a:pt x="54" y="183"/>
                  </a:cubicBezTo>
                  <a:cubicBezTo>
                    <a:pt x="54" y="210"/>
                    <a:pt x="76" y="231"/>
                    <a:pt x="102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08" name="组合 35"/>
          <p:cNvGrpSpPr>
            <a:grpSpLocks/>
          </p:cNvGrpSpPr>
          <p:nvPr/>
        </p:nvGrpSpPr>
        <p:grpSpPr bwMode="auto">
          <a:xfrm>
            <a:off x="10123488" y="333375"/>
            <a:ext cx="495300" cy="509588"/>
            <a:chOff x="0" y="0"/>
            <a:chExt cx="495300" cy="509588"/>
          </a:xfrm>
        </p:grpSpPr>
        <p:sp>
          <p:nvSpPr>
            <p:cNvPr id="21529" name="Oval 10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30" name="Freeform 15"/>
            <p:cNvSpPr>
              <a:spLocks noEditPoints="1" noChangeArrowheads="1"/>
            </p:cNvSpPr>
            <p:nvPr/>
          </p:nvSpPr>
          <p:spPr bwMode="auto">
            <a:xfrm>
              <a:off x="90487" y="128588"/>
              <a:ext cx="311150" cy="250825"/>
            </a:xfrm>
            <a:custGeom>
              <a:avLst/>
              <a:gdLst>
                <a:gd name="T0" fmla="*/ 2147483646 w 400"/>
                <a:gd name="T1" fmla="*/ 2147483646 h 313"/>
                <a:gd name="T2" fmla="*/ 2147483646 w 400"/>
                <a:gd name="T3" fmla="*/ 2147483646 h 313"/>
                <a:gd name="T4" fmla="*/ 2147483646 w 400"/>
                <a:gd name="T5" fmla="*/ 2147483646 h 313"/>
                <a:gd name="T6" fmla="*/ 2147483646 w 400"/>
                <a:gd name="T7" fmla="*/ 2147483646 h 313"/>
                <a:gd name="T8" fmla="*/ 2147483646 w 400"/>
                <a:gd name="T9" fmla="*/ 2147483646 h 313"/>
                <a:gd name="T10" fmla="*/ 2147483646 w 400"/>
                <a:gd name="T11" fmla="*/ 2147483646 h 313"/>
                <a:gd name="T12" fmla="*/ 2147483646 w 400"/>
                <a:gd name="T13" fmla="*/ 2147483646 h 313"/>
                <a:gd name="T14" fmla="*/ 2147483646 w 400"/>
                <a:gd name="T15" fmla="*/ 2147483646 h 313"/>
                <a:gd name="T16" fmla="*/ 2147483646 w 400"/>
                <a:gd name="T17" fmla="*/ 0 h 313"/>
                <a:gd name="T18" fmla="*/ 2147483646 w 400"/>
                <a:gd name="T19" fmla="*/ 2147483646 h 313"/>
                <a:gd name="T20" fmla="*/ 2147483646 w 400"/>
                <a:gd name="T21" fmla="*/ 2147483646 h 313"/>
                <a:gd name="T22" fmla="*/ 2147483646 w 400"/>
                <a:gd name="T23" fmla="*/ 2147483646 h 313"/>
                <a:gd name="T24" fmla="*/ 2147483646 w 400"/>
                <a:gd name="T25" fmla="*/ 2147483646 h 313"/>
                <a:gd name="T26" fmla="*/ 2147483646 w 400"/>
                <a:gd name="T27" fmla="*/ 2147483646 h 313"/>
                <a:gd name="T28" fmla="*/ 2147483646 w 400"/>
                <a:gd name="T29" fmla="*/ 2147483646 h 313"/>
                <a:gd name="T30" fmla="*/ 2147483646 w 400"/>
                <a:gd name="T31" fmla="*/ 2147483646 h 313"/>
                <a:gd name="T32" fmla="*/ 2147483646 w 400"/>
                <a:gd name="T33" fmla="*/ 2147483646 h 313"/>
                <a:gd name="T34" fmla="*/ 2147483646 w 400"/>
                <a:gd name="T35" fmla="*/ 2147483646 h 313"/>
                <a:gd name="T36" fmla="*/ 2147483646 w 400"/>
                <a:gd name="T37" fmla="*/ 2147483646 h 313"/>
                <a:gd name="T38" fmla="*/ 2147483646 w 400"/>
                <a:gd name="T39" fmla="*/ 2147483646 h 313"/>
                <a:gd name="T40" fmla="*/ 2147483646 w 400"/>
                <a:gd name="T41" fmla="*/ 2147483646 h 313"/>
                <a:gd name="T42" fmla="*/ 2147483646 w 400"/>
                <a:gd name="T43" fmla="*/ 2147483646 h 313"/>
                <a:gd name="T44" fmla="*/ 2147483646 w 400"/>
                <a:gd name="T45" fmla="*/ 2147483646 h 313"/>
                <a:gd name="T46" fmla="*/ 2147483646 w 400"/>
                <a:gd name="T47" fmla="*/ 2147483646 h 313"/>
                <a:gd name="T48" fmla="*/ 2147483646 w 400"/>
                <a:gd name="T49" fmla="*/ 2147483646 h 313"/>
                <a:gd name="T50" fmla="*/ 2147483646 w 400"/>
                <a:gd name="T51" fmla="*/ 2147483646 h 313"/>
                <a:gd name="T52" fmla="*/ 2147483646 w 400"/>
                <a:gd name="T53" fmla="*/ 2147483646 h 313"/>
                <a:gd name="T54" fmla="*/ 2147483646 w 400"/>
                <a:gd name="T55" fmla="*/ 2147483646 h 313"/>
                <a:gd name="T56" fmla="*/ 2147483646 w 400"/>
                <a:gd name="T57" fmla="*/ 2147483646 h 313"/>
                <a:gd name="T58" fmla="*/ 2147483646 w 400"/>
                <a:gd name="T59" fmla="*/ 2147483646 h 313"/>
                <a:gd name="T60" fmla="*/ 2147483646 w 400"/>
                <a:gd name="T61" fmla="*/ 2147483646 h 313"/>
                <a:gd name="T62" fmla="*/ 2147483646 w 400"/>
                <a:gd name="T63" fmla="*/ 2147483646 h 313"/>
                <a:gd name="T64" fmla="*/ 2147483646 w 400"/>
                <a:gd name="T65" fmla="*/ 2147483646 h 313"/>
                <a:gd name="T66" fmla="*/ 0 w 400"/>
                <a:gd name="T67" fmla="*/ 2147483646 h 313"/>
                <a:gd name="T68" fmla="*/ 2147483646 w 400"/>
                <a:gd name="T69" fmla="*/ 2147483646 h 313"/>
                <a:gd name="T70" fmla="*/ 2147483646 w 400"/>
                <a:gd name="T71" fmla="*/ 2147483646 h 313"/>
                <a:gd name="T72" fmla="*/ 2147483646 w 400"/>
                <a:gd name="T73" fmla="*/ 2147483646 h 313"/>
                <a:gd name="T74" fmla="*/ 2147483646 w 400"/>
                <a:gd name="T75" fmla="*/ 2147483646 h 313"/>
                <a:gd name="T76" fmla="*/ 2147483646 w 400"/>
                <a:gd name="T77" fmla="*/ 2147483646 h 313"/>
                <a:gd name="T78" fmla="*/ 2147483646 w 400"/>
                <a:gd name="T79" fmla="*/ 2147483646 h 31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0"/>
                <a:gd name="T121" fmla="*/ 0 h 313"/>
                <a:gd name="T122" fmla="*/ 400 w 400"/>
                <a:gd name="T123" fmla="*/ 313 h 31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0" h="313">
                  <a:moveTo>
                    <a:pt x="204" y="102"/>
                  </a:moveTo>
                  <a:lnTo>
                    <a:pt x="147" y="158"/>
                  </a:lnTo>
                  <a:cubicBezTo>
                    <a:pt x="153" y="162"/>
                    <a:pt x="158" y="166"/>
                    <a:pt x="163" y="170"/>
                  </a:cubicBezTo>
                  <a:lnTo>
                    <a:pt x="204" y="129"/>
                  </a:lnTo>
                  <a:lnTo>
                    <a:pt x="248" y="174"/>
                  </a:lnTo>
                  <a:lnTo>
                    <a:pt x="311" y="111"/>
                  </a:lnTo>
                  <a:lnTo>
                    <a:pt x="321" y="135"/>
                  </a:lnTo>
                  <a:lnTo>
                    <a:pt x="341" y="67"/>
                  </a:lnTo>
                  <a:lnTo>
                    <a:pt x="272" y="87"/>
                  </a:lnTo>
                  <a:lnTo>
                    <a:pt x="297" y="97"/>
                  </a:lnTo>
                  <a:lnTo>
                    <a:pt x="248" y="146"/>
                  </a:lnTo>
                  <a:lnTo>
                    <a:pt x="204" y="102"/>
                  </a:lnTo>
                  <a:close/>
                  <a:moveTo>
                    <a:pt x="400" y="42"/>
                  </a:moveTo>
                  <a:lnTo>
                    <a:pt x="400" y="42"/>
                  </a:lnTo>
                  <a:lnTo>
                    <a:pt x="400" y="16"/>
                  </a:lnTo>
                  <a:lnTo>
                    <a:pt x="243" y="16"/>
                  </a:lnTo>
                  <a:lnTo>
                    <a:pt x="243" y="0"/>
                  </a:lnTo>
                  <a:lnTo>
                    <a:pt x="228" y="0"/>
                  </a:lnTo>
                  <a:lnTo>
                    <a:pt x="228" y="16"/>
                  </a:lnTo>
                  <a:lnTo>
                    <a:pt x="80" y="16"/>
                  </a:lnTo>
                  <a:lnTo>
                    <a:pt x="80" y="42"/>
                  </a:lnTo>
                  <a:lnTo>
                    <a:pt x="91" y="42"/>
                  </a:lnTo>
                  <a:lnTo>
                    <a:pt x="91" y="64"/>
                  </a:lnTo>
                  <a:cubicBezTo>
                    <a:pt x="99" y="65"/>
                    <a:pt x="106" y="67"/>
                    <a:pt x="113" y="71"/>
                  </a:cubicBezTo>
                  <a:lnTo>
                    <a:pt x="113" y="42"/>
                  </a:lnTo>
                  <a:lnTo>
                    <a:pt x="368" y="42"/>
                  </a:lnTo>
                  <a:lnTo>
                    <a:pt x="368" y="205"/>
                  </a:lnTo>
                  <a:lnTo>
                    <a:pt x="185" y="205"/>
                  </a:lnTo>
                  <a:cubicBezTo>
                    <a:pt x="186" y="208"/>
                    <a:pt x="187" y="211"/>
                    <a:pt x="187" y="214"/>
                  </a:cubicBezTo>
                  <a:lnTo>
                    <a:pt x="368" y="214"/>
                  </a:lnTo>
                  <a:lnTo>
                    <a:pt x="368" y="223"/>
                  </a:lnTo>
                  <a:lnTo>
                    <a:pt x="188" y="223"/>
                  </a:lnTo>
                  <a:cubicBezTo>
                    <a:pt x="188" y="225"/>
                    <a:pt x="189" y="226"/>
                    <a:pt x="189" y="228"/>
                  </a:cubicBezTo>
                  <a:lnTo>
                    <a:pt x="189" y="249"/>
                  </a:lnTo>
                  <a:lnTo>
                    <a:pt x="228" y="249"/>
                  </a:lnTo>
                  <a:lnTo>
                    <a:pt x="228" y="311"/>
                  </a:lnTo>
                  <a:lnTo>
                    <a:pt x="243" y="311"/>
                  </a:lnTo>
                  <a:lnTo>
                    <a:pt x="243" y="249"/>
                  </a:lnTo>
                  <a:lnTo>
                    <a:pt x="292" y="249"/>
                  </a:lnTo>
                  <a:lnTo>
                    <a:pt x="315" y="309"/>
                  </a:lnTo>
                  <a:lnTo>
                    <a:pt x="330" y="305"/>
                  </a:lnTo>
                  <a:lnTo>
                    <a:pt x="308" y="249"/>
                  </a:lnTo>
                  <a:lnTo>
                    <a:pt x="400" y="249"/>
                  </a:lnTo>
                  <a:lnTo>
                    <a:pt x="400" y="223"/>
                  </a:lnTo>
                  <a:lnTo>
                    <a:pt x="390" y="223"/>
                  </a:lnTo>
                  <a:lnTo>
                    <a:pt x="390" y="42"/>
                  </a:lnTo>
                  <a:lnTo>
                    <a:pt x="400" y="42"/>
                  </a:lnTo>
                  <a:close/>
                  <a:moveTo>
                    <a:pt x="84" y="162"/>
                  </a:moveTo>
                  <a:lnTo>
                    <a:pt x="84" y="162"/>
                  </a:lnTo>
                  <a:cubicBezTo>
                    <a:pt x="105" y="162"/>
                    <a:pt x="123" y="144"/>
                    <a:pt x="123" y="123"/>
                  </a:cubicBezTo>
                  <a:cubicBezTo>
                    <a:pt x="123" y="101"/>
                    <a:pt x="105" y="84"/>
                    <a:pt x="84" y="84"/>
                  </a:cubicBezTo>
                  <a:cubicBezTo>
                    <a:pt x="62" y="84"/>
                    <a:pt x="45" y="101"/>
                    <a:pt x="45" y="123"/>
                  </a:cubicBezTo>
                  <a:cubicBezTo>
                    <a:pt x="45" y="144"/>
                    <a:pt x="62" y="162"/>
                    <a:pt x="84" y="162"/>
                  </a:cubicBezTo>
                  <a:close/>
                  <a:moveTo>
                    <a:pt x="109" y="170"/>
                  </a:moveTo>
                  <a:lnTo>
                    <a:pt x="109" y="170"/>
                  </a:lnTo>
                  <a:lnTo>
                    <a:pt x="94" y="170"/>
                  </a:lnTo>
                  <a:lnTo>
                    <a:pt x="97" y="171"/>
                  </a:lnTo>
                  <a:cubicBezTo>
                    <a:pt x="98" y="172"/>
                    <a:pt x="99" y="175"/>
                    <a:pt x="98" y="177"/>
                  </a:cubicBezTo>
                  <a:lnTo>
                    <a:pt x="93" y="190"/>
                  </a:lnTo>
                  <a:lnTo>
                    <a:pt x="102" y="266"/>
                  </a:lnTo>
                  <a:lnTo>
                    <a:pt x="85" y="282"/>
                  </a:lnTo>
                  <a:lnTo>
                    <a:pt x="67" y="266"/>
                  </a:lnTo>
                  <a:lnTo>
                    <a:pt x="77" y="190"/>
                  </a:lnTo>
                  <a:lnTo>
                    <a:pt x="71" y="177"/>
                  </a:lnTo>
                  <a:cubicBezTo>
                    <a:pt x="71" y="175"/>
                    <a:pt x="71" y="172"/>
                    <a:pt x="73" y="171"/>
                  </a:cubicBezTo>
                  <a:lnTo>
                    <a:pt x="76" y="170"/>
                  </a:lnTo>
                  <a:lnTo>
                    <a:pt x="59" y="170"/>
                  </a:lnTo>
                  <a:cubicBezTo>
                    <a:pt x="26" y="170"/>
                    <a:pt x="0" y="196"/>
                    <a:pt x="0" y="228"/>
                  </a:cubicBezTo>
                  <a:lnTo>
                    <a:pt x="0" y="313"/>
                  </a:lnTo>
                  <a:lnTo>
                    <a:pt x="34" y="313"/>
                  </a:lnTo>
                  <a:lnTo>
                    <a:pt x="34" y="226"/>
                  </a:lnTo>
                  <a:lnTo>
                    <a:pt x="46" y="226"/>
                  </a:lnTo>
                  <a:lnTo>
                    <a:pt x="46" y="313"/>
                  </a:lnTo>
                  <a:lnTo>
                    <a:pt x="120" y="313"/>
                  </a:lnTo>
                  <a:lnTo>
                    <a:pt x="120" y="226"/>
                  </a:lnTo>
                  <a:lnTo>
                    <a:pt x="132" y="226"/>
                  </a:lnTo>
                  <a:lnTo>
                    <a:pt x="132" y="313"/>
                  </a:lnTo>
                  <a:lnTo>
                    <a:pt x="167" y="313"/>
                  </a:lnTo>
                  <a:lnTo>
                    <a:pt x="167" y="228"/>
                  </a:lnTo>
                  <a:cubicBezTo>
                    <a:pt x="167" y="196"/>
                    <a:pt x="141" y="170"/>
                    <a:pt x="109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09" name="组合 36"/>
          <p:cNvGrpSpPr>
            <a:grpSpLocks/>
          </p:cNvGrpSpPr>
          <p:nvPr/>
        </p:nvGrpSpPr>
        <p:grpSpPr bwMode="auto">
          <a:xfrm>
            <a:off x="10706100" y="333375"/>
            <a:ext cx="495300" cy="509588"/>
            <a:chOff x="0" y="0"/>
            <a:chExt cx="495300" cy="509588"/>
          </a:xfrm>
        </p:grpSpPr>
        <p:sp>
          <p:nvSpPr>
            <p:cNvPr id="21527" name="Oval 11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28" name="Freeform 16"/>
            <p:cNvSpPr>
              <a:spLocks noEditPoints="1" noChangeArrowheads="1"/>
            </p:cNvSpPr>
            <p:nvPr/>
          </p:nvSpPr>
          <p:spPr bwMode="auto">
            <a:xfrm>
              <a:off x="117475" y="112713"/>
              <a:ext cx="279400" cy="284163"/>
            </a:xfrm>
            <a:custGeom>
              <a:avLst/>
              <a:gdLst>
                <a:gd name="T0" fmla="*/ 2147483646 w 358"/>
                <a:gd name="T1" fmla="*/ 2147483646 h 355"/>
                <a:gd name="T2" fmla="*/ 2147483646 w 358"/>
                <a:gd name="T3" fmla="*/ 2147483646 h 355"/>
                <a:gd name="T4" fmla="*/ 2147483646 w 358"/>
                <a:gd name="T5" fmla="*/ 2147483646 h 355"/>
                <a:gd name="T6" fmla="*/ 2147483646 w 358"/>
                <a:gd name="T7" fmla="*/ 2147483646 h 355"/>
                <a:gd name="T8" fmla="*/ 2147483646 w 358"/>
                <a:gd name="T9" fmla="*/ 2147483646 h 355"/>
                <a:gd name="T10" fmla="*/ 2147483646 w 358"/>
                <a:gd name="T11" fmla="*/ 2147483646 h 355"/>
                <a:gd name="T12" fmla="*/ 2147483646 w 358"/>
                <a:gd name="T13" fmla="*/ 2147483646 h 355"/>
                <a:gd name="T14" fmla="*/ 2147483646 w 358"/>
                <a:gd name="T15" fmla="*/ 2147483646 h 355"/>
                <a:gd name="T16" fmla="*/ 2147483646 w 358"/>
                <a:gd name="T17" fmla="*/ 2147483646 h 355"/>
                <a:gd name="T18" fmla="*/ 2147483646 w 358"/>
                <a:gd name="T19" fmla="*/ 2147483646 h 355"/>
                <a:gd name="T20" fmla="*/ 2147483646 w 358"/>
                <a:gd name="T21" fmla="*/ 2147483646 h 355"/>
                <a:gd name="T22" fmla="*/ 2147483646 w 358"/>
                <a:gd name="T23" fmla="*/ 2147483646 h 355"/>
                <a:gd name="T24" fmla="*/ 2147483646 w 358"/>
                <a:gd name="T25" fmla="*/ 2147483646 h 355"/>
                <a:gd name="T26" fmla="*/ 2147483646 w 358"/>
                <a:gd name="T27" fmla="*/ 2147483646 h 355"/>
                <a:gd name="T28" fmla="*/ 2147483646 w 358"/>
                <a:gd name="T29" fmla="*/ 2147483646 h 355"/>
                <a:gd name="T30" fmla="*/ 0 w 358"/>
                <a:gd name="T31" fmla="*/ 2147483646 h 355"/>
                <a:gd name="T32" fmla="*/ 2147483646 w 358"/>
                <a:gd name="T33" fmla="*/ 2147483646 h 355"/>
                <a:gd name="T34" fmla="*/ 2147483646 w 358"/>
                <a:gd name="T35" fmla="*/ 2147483646 h 355"/>
                <a:gd name="T36" fmla="*/ 2147483646 w 358"/>
                <a:gd name="T37" fmla="*/ 2147483646 h 355"/>
                <a:gd name="T38" fmla="*/ 2147483646 w 358"/>
                <a:gd name="T39" fmla="*/ 2147483646 h 355"/>
                <a:gd name="T40" fmla="*/ 2147483646 w 358"/>
                <a:gd name="T41" fmla="*/ 2147483646 h 355"/>
                <a:gd name="T42" fmla="*/ 2147483646 w 358"/>
                <a:gd name="T43" fmla="*/ 2147483646 h 355"/>
                <a:gd name="T44" fmla="*/ 2147483646 w 358"/>
                <a:gd name="T45" fmla="*/ 2147483646 h 355"/>
                <a:gd name="T46" fmla="*/ 2147483646 w 358"/>
                <a:gd name="T47" fmla="*/ 2147483646 h 355"/>
                <a:gd name="T48" fmla="*/ 2147483646 w 358"/>
                <a:gd name="T49" fmla="*/ 2147483646 h 355"/>
                <a:gd name="T50" fmla="*/ 2147483646 w 358"/>
                <a:gd name="T51" fmla="*/ 2147483646 h 355"/>
                <a:gd name="T52" fmla="*/ 2147483646 w 358"/>
                <a:gd name="T53" fmla="*/ 2147483646 h 355"/>
                <a:gd name="T54" fmla="*/ 2147483646 w 358"/>
                <a:gd name="T55" fmla="*/ 2147483646 h 355"/>
                <a:gd name="T56" fmla="*/ 2147483646 w 358"/>
                <a:gd name="T57" fmla="*/ 2147483646 h 355"/>
                <a:gd name="T58" fmla="*/ 2147483646 w 358"/>
                <a:gd name="T59" fmla="*/ 2147483646 h 355"/>
                <a:gd name="T60" fmla="*/ 2147483646 w 358"/>
                <a:gd name="T61" fmla="*/ 2147483646 h 355"/>
                <a:gd name="T62" fmla="*/ 2147483646 w 358"/>
                <a:gd name="T63" fmla="*/ 2147483646 h 35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58"/>
                <a:gd name="T97" fmla="*/ 0 h 355"/>
                <a:gd name="T98" fmla="*/ 358 w 358"/>
                <a:gd name="T99" fmla="*/ 355 h 35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58" h="355">
                  <a:moveTo>
                    <a:pt x="305" y="288"/>
                  </a:moveTo>
                  <a:cubicBezTo>
                    <a:pt x="316" y="288"/>
                    <a:pt x="324" y="296"/>
                    <a:pt x="324" y="306"/>
                  </a:cubicBezTo>
                  <a:cubicBezTo>
                    <a:pt x="324" y="316"/>
                    <a:pt x="316" y="325"/>
                    <a:pt x="305" y="325"/>
                  </a:cubicBezTo>
                  <a:cubicBezTo>
                    <a:pt x="295" y="325"/>
                    <a:pt x="287" y="316"/>
                    <a:pt x="287" y="306"/>
                  </a:cubicBezTo>
                  <a:cubicBezTo>
                    <a:pt x="287" y="296"/>
                    <a:pt x="295" y="288"/>
                    <a:pt x="305" y="288"/>
                  </a:cubicBezTo>
                  <a:close/>
                  <a:moveTo>
                    <a:pt x="235" y="207"/>
                  </a:moveTo>
                  <a:lnTo>
                    <a:pt x="239" y="216"/>
                  </a:lnTo>
                  <a:lnTo>
                    <a:pt x="229" y="226"/>
                  </a:lnTo>
                  <a:lnTo>
                    <a:pt x="220" y="235"/>
                  </a:lnTo>
                  <a:cubicBezTo>
                    <a:pt x="215" y="241"/>
                    <a:pt x="208" y="245"/>
                    <a:pt x="201" y="248"/>
                  </a:cubicBezTo>
                  <a:lnTo>
                    <a:pt x="264" y="311"/>
                  </a:lnTo>
                  <a:lnTo>
                    <a:pt x="294" y="351"/>
                  </a:lnTo>
                  <a:lnTo>
                    <a:pt x="309" y="355"/>
                  </a:lnTo>
                  <a:lnTo>
                    <a:pt x="353" y="311"/>
                  </a:lnTo>
                  <a:lnTo>
                    <a:pt x="349" y="295"/>
                  </a:lnTo>
                  <a:lnTo>
                    <a:pt x="310" y="265"/>
                  </a:lnTo>
                  <a:lnTo>
                    <a:pt x="250" y="205"/>
                  </a:lnTo>
                  <a:lnTo>
                    <a:pt x="244" y="211"/>
                  </a:lnTo>
                  <a:lnTo>
                    <a:pt x="235" y="207"/>
                  </a:lnTo>
                  <a:close/>
                  <a:moveTo>
                    <a:pt x="129" y="126"/>
                  </a:moveTo>
                  <a:lnTo>
                    <a:pt x="140" y="116"/>
                  </a:lnTo>
                  <a:lnTo>
                    <a:pt x="149" y="121"/>
                  </a:lnTo>
                  <a:lnTo>
                    <a:pt x="144" y="112"/>
                  </a:lnTo>
                  <a:lnTo>
                    <a:pt x="154" y="102"/>
                  </a:lnTo>
                  <a:lnTo>
                    <a:pt x="155" y="101"/>
                  </a:lnTo>
                  <a:cubicBezTo>
                    <a:pt x="158" y="95"/>
                    <a:pt x="159" y="89"/>
                    <a:pt x="159" y="83"/>
                  </a:cubicBezTo>
                  <a:cubicBezTo>
                    <a:pt x="159" y="41"/>
                    <a:pt x="119" y="0"/>
                    <a:pt x="76" y="1"/>
                  </a:cubicBezTo>
                  <a:cubicBezTo>
                    <a:pt x="76" y="1"/>
                    <a:pt x="72" y="6"/>
                    <a:pt x="69" y="8"/>
                  </a:cubicBezTo>
                  <a:cubicBezTo>
                    <a:pt x="103" y="42"/>
                    <a:pt x="100" y="37"/>
                    <a:pt x="100" y="57"/>
                  </a:cubicBezTo>
                  <a:cubicBezTo>
                    <a:pt x="100" y="74"/>
                    <a:pt x="73" y="101"/>
                    <a:pt x="57" y="101"/>
                  </a:cubicBezTo>
                  <a:cubicBezTo>
                    <a:pt x="35" y="101"/>
                    <a:pt x="42" y="104"/>
                    <a:pt x="8" y="70"/>
                  </a:cubicBezTo>
                  <a:cubicBezTo>
                    <a:pt x="5" y="72"/>
                    <a:pt x="0" y="77"/>
                    <a:pt x="0" y="77"/>
                  </a:cubicBezTo>
                  <a:cubicBezTo>
                    <a:pt x="1" y="119"/>
                    <a:pt x="40" y="160"/>
                    <a:pt x="83" y="160"/>
                  </a:cubicBezTo>
                  <a:cubicBezTo>
                    <a:pt x="90" y="160"/>
                    <a:pt x="98" y="157"/>
                    <a:pt x="106" y="153"/>
                  </a:cubicBezTo>
                  <a:lnTo>
                    <a:pt x="108" y="155"/>
                  </a:lnTo>
                  <a:cubicBezTo>
                    <a:pt x="111" y="148"/>
                    <a:pt x="115" y="141"/>
                    <a:pt x="120" y="136"/>
                  </a:cubicBezTo>
                  <a:lnTo>
                    <a:pt x="129" y="126"/>
                  </a:lnTo>
                  <a:close/>
                  <a:moveTo>
                    <a:pt x="345" y="35"/>
                  </a:moveTo>
                  <a:lnTo>
                    <a:pt x="321" y="10"/>
                  </a:lnTo>
                  <a:cubicBezTo>
                    <a:pt x="314" y="4"/>
                    <a:pt x="306" y="1"/>
                    <a:pt x="297" y="1"/>
                  </a:cubicBezTo>
                  <a:cubicBezTo>
                    <a:pt x="289" y="1"/>
                    <a:pt x="280" y="4"/>
                    <a:pt x="273" y="10"/>
                  </a:cubicBezTo>
                  <a:lnTo>
                    <a:pt x="168" y="116"/>
                  </a:lnTo>
                  <a:cubicBezTo>
                    <a:pt x="171" y="122"/>
                    <a:pt x="169" y="131"/>
                    <a:pt x="164" y="136"/>
                  </a:cubicBezTo>
                  <a:cubicBezTo>
                    <a:pt x="161" y="140"/>
                    <a:pt x="155" y="142"/>
                    <a:pt x="150" y="142"/>
                  </a:cubicBezTo>
                  <a:cubicBezTo>
                    <a:pt x="148" y="142"/>
                    <a:pt x="145" y="141"/>
                    <a:pt x="143" y="140"/>
                  </a:cubicBezTo>
                  <a:lnTo>
                    <a:pt x="134" y="150"/>
                  </a:lnTo>
                  <a:cubicBezTo>
                    <a:pt x="121" y="163"/>
                    <a:pt x="121" y="184"/>
                    <a:pt x="134" y="197"/>
                  </a:cubicBezTo>
                  <a:lnTo>
                    <a:pt x="136" y="199"/>
                  </a:lnTo>
                  <a:lnTo>
                    <a:pt x="54" y="281"/>
                  </a:lnTo>
                  <a:lnTo>
                    <a:pt x="32" y="289"/>
                  </a:lnTo>
                  <a:lnTo>
                    <a:pt x="0" y="335"/>
                  </a:lnTo>
                  <a:lnTo>
                    <a:pt x="20" y="355"/>
                  </a:lnTo>
                  <a:lnTo>
                    <a:pt x="66" y="323"/>
                  </a:lnTo>
                  <a:lnTo>
                    <a:pt x="74" y="301"/>
                  </a:lnTo>
                  <a:lnTo>
                    <a:pt x="156" y="219"/>
                  </a:lnTo>
                  <a:lnTo>
                    <a:pt x="159" y="222"/>
                  </a:lnTo>
                  <a:cubicBezTo>
                    <a:pt x="165" y="228"/>
                    <a:pt x="174" y="231"/>
                    <a:pt x="182" y="231"/>
                  </a:cubicBezTo>
                  <a:cubicBezTo>
                    <a:pt x="191" y="231"/>
                    <a:pt x="200" y="228"/>
                    <a:pt x="206" y="222"/>
                  </a:cubicBezTo>
                  <a:lnTo>
                    <a:pt x="215" y="212"/>
                  </a:lnTo>
                  <a:cubicBezTo>
                    <a:pt x="212" y="206"/>
                    <a:pt x="215" y="197"/>
                    <a:pt x="220" y="192"/>
                  </a:cubicBezTo>
                  <a:cubicBezTo>
                    <a:pt x="223" y="188"/>
                    <a:pt x="229" y="186"/>
                    <a:pt x="234" y="186"/>
                  </a:cubicBezTo>
                  <a:cubicBezTo>
                    <a:pt x="236" y="186"/>
                    <a:pt x="238" y="187"/>
                    <a:pt x="240" y="188"/>
                  </a:cubicBezTo>
                  <a:lnTo>
                    <a:pt x="345" y="82"/>
                  </a:lnTo>
                  <a:cubicBezTo>
                    <a:pt x="358" y="69"/>
                    <a:pt x="358" y="48"/>
                    <a:pt x="34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10" name="组合 39"/>
          <p:cNvGrpSpPr>
            <a:grpSpLocks/>
          </p:cNvGrpSpPr>
          <p:nvPr/>
        </p:nvGrpSpPr>
        <p:grpSpPr bwMode="auto">
          <a:xfrm>
            <a:off x="11320463" y="333375"/>
            <a:ext cx="493712" cy="509588"/>
            <a:chOff x="0" y="0"/>
            <a:chExt cx="493712" cy="509588"/>
          </a:xfrm>
        </p:grpSpPr>
        <p:sp>
          <p:nvSpPr>
            <p:cNvPr id="21525" name="Oval 12"/>
            <p:cNvSpPr>
              <a:spLocks noChangeArrowheads="1"/>
            </p:cNvSpPr>
            <p:nvPr/>
          </p:nvSpPr>
          <p:spPr bwMode="auto">
            <a:xfrm>
              <a:off x="0" y="0"/>
              <a:ext cx="493712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26" name="Freeform 17"/>
            <p:cNvSpPr>
              <a:spLocks noEditPoints="1" noChangeArrowheads="1"/>
            </p:cNvSpPr>
            <p:nvPr/>
          </p:nvSpPr>
          <p:spPr bwMode="auto">
            <a:xfrm>
              <a:off x="103187" y="92075"/>
              <a:ext cx="300037" cy="330200"/>
            </a:xfrm>
            <a:custGeom>
              <a:avLst/>
              <a:gdLst>
                <a:gd name="T0" fmla="*/ 2147483646 w 387"/>
                <a:gd name="T1" fmla="*/ 2147483646 h 412"/>
                <a:gd name="T2" fmla="*/ 2147483646 w 387"/>
                <a:gd name="T3" fmla="*/ 2147483646 h 412"/>
                <a:gd name="T4" fmla="*/ 2147483646 w 387"/>
                <a:gd name="T5" fmla="*/ 2147483646 h 412"/>
                <a:gd name="T6" fmla="*/ 2147483646 w 387"/>
                <a:gd name="T7" fmla="*/ 2147483646 h 412"/>
                <a:gd name="T8" fmla="*/ 2147483646 w 387"/>
                <a:gd name="T9" fmla="*/ 2147483646 h 412"/>
                <a:gd name="T10" fmla="*/ 2147483646 w 387"/>
                <a:gd name="T11" fmla="*/ 2147483646 h 412"/>
                <a:gd name="T12" fmla="*/ 2147483646 w 387"/>
                <a:gd name="T13" fmla="*/ 2147483646 h 412"/>
                <a:gd name="T14" fmla="*/ 2147483646 w 387"/>
                <a:gd name="T15" fmla="*/ 2147483646 h 412"/>
                <a:gd name="T16" fmla="*/ 2147483646 w 387"/>
                <a:gd name="T17" fmla="*/ 2147483646 h 412"/>
                <a:gd name="T18" fmla="*/ 2147483646 w 387"/>
                <a:gd name="T19" fmla="*/ 2147483646 h 412"/>
                <a:gd name="T20" fmla="*/ 2147483646 w 387"/>
                <a:gd name="T21" fmla="*/ 2147483646 h 412"/>
                <a:gd name="T22" fmla="*/ 2147483646 w 387"/>
                <a:gd name="T23" fmla="*/ 2147483646 h 412"/>
                <a:gd name="T24" fmla="*/ 2147483646 w 387"/>
                <a:gd name="T25" fmla="*/ 2147483646 h 412"/>
                <a:gd name="T26" fmla="*/ 2147483646 w 387"/>
                <a:gd name="T27" fmla="*/ 2147483646 h 412"/>
                <a:gd name="T28" fmla="*/ 2147483646 w 387"/>
                <a:gd name="T29" fmla="*/ 2147483646 h 412"/>
                <a:gd name="T30" fmla="*/ 2147483646 w 387"/>
                <a:gd name="T31" fmla="*/ 2147483646 h 412"/>
                <a:gd name="T32" fmla="*/ 2147483646 w 387"/>
                <a:gd name="T33" fmla="*/ 2147483646 h 412"/>
                <a:gd name="T34" fmla="*/ 2147483646 w 387"/>
                <a:gd name="T35" fmla="*/ 2147483646 h 412"/>
                <a:gd name="T36" fmla="*/ 2147483646 w 387"/>
                <a:gd name="T37" fmla="*/ 2147483646 h 412"/>
                <a:gd name="T38" fmla="*/ 2147483646 w 387"/>
                <a:gd name="T39" fmla="*/ 2147483646 h 412"/>
                <a:gd name="T40" fmla="*/ 2147483646 w 387"/>
                <a:gd name="T41" fmla="*/ 2147483646 h 412"/>
                <a:gd name="T42" fmla="*/ 2147483646 w 387"/>
                <a:gd name="T43" fmla="*/ 2147483646 h 412"/>
                <a:gd name="T44" fmla="*/ 2147483646 w 387"/>
                <a:gd name="T45" fmla="*/ 2147483646 h 412"/>
                <a:gd name="T46" fmla="*/ 2147483646 w 387"/>
                <a:gd name="T47" fmla="*/ 2147483646 h 412"/>
                <a:gd name="T48" fmla="*/ 2147483646 w 387"/>
                <a:gd name="T49" fmla="*/ 2147483646 h 412"/>
                <a:gd name="T50" fmla="*/ 2147483646 w 387"/>
                <a:gd name="T51" fmla="*/ 2147483646 h 412"/>
                <a:gd name="T52" fmla="*/ 2147483646 w 387"/>
                <a:gd name="T53" fmla="*/ 2147483646 h 412"/>
                <a:gd name="T54" fmla="*/ 2147483646 w 387"/>
                <a:gd name="T55" fmla="*/ 2147483646 h 412"/>
                <a:gd name="T56" fmla="*/ 2147483646 w 387"/>
                <a:gd name="T57" fmla="*/ 2147483646 h 412"/>
                <a:gd name="T58" fmla="*/ 2147483646 w 387"/>
                <a:gd name="T59" fmla="*/ 2147483646 h 412"/>
                <a:gd name="T60" fmla="*/ 0 w 387"/>
                <a:gd name="T61" fmla="*/ 2147483646 h 412"/>
                <a:gd name="T62" fmla="*/ 0 w 387"/>
                <a:gd name="T63" fmla="*/ 2147483646 h 412"/>
                <a:gd name="T64" fmla="*/ 0 w 387"/>
                <a:gd name="T65" fmla="*/ 2147483646 h 412"/>
                <a:gd name="T66" fmla="*/ 2147483646 w 387"/>
                <a:gd name="T67" fmla="*/ 2147483646 h 412"/>
                <a:gd name="T68" fmla="*/ 2147483646 w 387"/>
                <a:gd name="T69" fmla="*/ 2147483646 h 412"/>
                <a:gd name="T70" fmla="*/ 2147483646 w 387"/>
                <a:gd name="T71" fmla="*/ 2147483646 h 412"/>
                <a:gd name="T72" fmla="*/ 2147483646 w 387"/>
                <a:gd name="T73" fmla="*/ 2147483646 h 412"/>
                <a:gd name="T74" fmla="*/ 2147483646 w 387"/>
                <a:gd name="T75" fmla="*/ 2147483646 h 412"/>
                <a:gd name="T76" fmla="*/ 2147483646 w 387"/>
                <a:gd name="T77" fmla="*/ 2147483646 h 412"/>
                <a:gd name="T78" fmla="*/ 2147483646 w 387"/>
                <a:gd name="T79" fmla="*/ 2147483646 h 412"/>
                <a:gd name="T80" fmla="*/ 2147483646 w 387"/>
                <a:gd name="T81" fmla="*/ 2147483646 h 412"/>
                <a:gd name="T82" fmla="*/ 2147483646 w 387"/>
                <a:gd name="T83" fmla="*/ 2147483646 h 412"/>
                <a:gd name="T84" fmla="*/ 2147483646 w 387"/>
                <a:gd name="T85" fmla="*/ 2147483646 h 412"/>
                <a:gd name="T86" fmla="*/ 2147483646 w 387"/>
                <a:gd name="T87" fmla="*/ 2147483646 h 412"/>
                <a:gd name="T88" fmla="*/ 2147483646 w 387"/>
                <a:gd name="T89" fmla="*/ 2147483646 h 412"/>
                <a:gd name="T90" fmla="*/ 2147483646 w 387"/>
                <a:gd name="T91" fmla="*/ 2147483646 h 412"/>
                <a:gd name="T92" fmla="*/ 2147483646 w 387"/>
                <a:gd name="T93" fmla="*/ 2147483646 h 412"/>
                <a:gd name="T94" fmla="*/ 2147483646 w 387"/>
                <a:gd name="T95" fmla="*/ 2147483646 h 412"/>
                <a:gd name="T96" fmla="*/ 2147483646 w 387"/>
                <a:gd name="T97" fmla="*/ 2147483646 h 412"/>
                <a:gd name="T98" fmla="*/ 2147483646 w 387"/>
                <a:gd name="T99" fmla="*/ 2147483646 h 41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87"/>
                <a:gd name="T151" fmla="*/ 0 h 412"/>
                <a:gd name="T152" fmla="*/ 387 w 387"/>
                <a:gd name="T153" fmla="*/ 412 h 41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87" h="412">
                  <a:moveTo>
                    <a:pt x="99" y="46"/>
                  </a:moveTo>
                  <a:cubicBezTo>
                    <a:pt x="99" y="55"/>
                    <a:pt x="107" y="63"/>
                    <a:pt x="117" y="63"/>
                  </a:cubicBezTo>
                  <a:lnTo>
                    <a:pt x="236" y="63"/>
                  </a:lnTo>
                  <a:cubicBezTo>
                    <a:pt x="246" y="63"/>
                    <a:pt x="253" y="55"/>
                    <a:pt x="253" y="46"/>
                  </a:cubicBezTo>
                  <a:cubicBezTo>
                    <a:pt x="253" y="36"/>
                    <a:pt x="246" y="28"/>
                    <a:pt x="236" y="28"/>
                  </a:cubicBezTo>
                  <a:lnTo>
                    <a:pt x="204" y="28"/>
                  </a:lnTo>
                  <a:cubicBezTo>
                    <a:pt x="204" y="13"/>
                    <a:pt x="192" y="0"/>
                    <a:pt x="176" y="0"/>
                  </a:cubicBezTo>
                  <a:cubicBezTo>
                    <a:pt x="161" y="0"/>
                    <a:pt x="148" y="13"/>
                    <a:pt x="148" y="28"/>
                  </a:cubicBezTo>
                  <a:lnTo>
                    <a:pt x="117" y="28"/>
                  </a:lnTo>
                  <a:cubicBezTo>
                    <a:pt x="107" y="28"/>
                    <a:pt x="99" y="36"/>
                    <a:pt x="99" y="46"/>
                  </a:cubicBezTo>
                  <a:close/>
                  <a:moveTo>
                    <a:pt x="313" y="355"/>
                  </a:moveTo>
                  <a:cubicBezTo>
                    <a:pt x="315" y="356"/>
                    <a:pt x="317" y="357"/>
                    <a:pt x="318" y="357"/>
                  </a:cubicBezTo>
                  <a:cubicBezTo>
                    <a:pt x="320" y="357"/>
                    <a:pt x="322" y="356"/>
                    <a:pt x="324" y="355"/>
                  </a:cubicBezTo>
                  <a:cubicBezTo>
                    <a:pt x="326" y="352"/>
                    <a:pt x="326" y="348"/>
                    <a:pt x="324" y="345"/>
                  </a:cubicBezTo>
                  <a:lnTo>
                    <a:pt x="301" y="323"/>
                  </a:lnTo>
                  <a:lnTo>
                    <a:pt x="301" y="268"/>
                  </a:lnTo>
                  <a:cubicBezTo>
                    <a:pt x="301" y="264"/>
                    <a:pt x="298" y="260"/>
                    <a:pt x="294" y="260"/>
                  </a:cubicBezTo>
                  <a:cubicBezTo>
                    <a:pt x="290" y="260"/>
                    <a:pt x="287" y="264"/>
                    <a:pt x="287" y="268"/>
                  </a:cubicBezTo>
                  <a:lnTo>
                    <a:pt x="287" y="326"/>
                  </a:lnTo>
                  <a:cubicBezTo>
                    <a:pt x="287" y="326"/>
                    <a:pt x="287" y="327"/>
                    <a:pt x="287" y="327"/>
                  </a:cubicBezTo>
                  <a:cubicBezTo>
                    <a:pt x="287" y="327"/>
                    <a:pt x="287" y="327"/>
                    <a:pt x="287" y="328"/>
                  </a:cubicBezTo>
                  <a:cubicBezTo>
                    <a:pt x="287" y="328"/>
                    <a:pt x="287" y="328"/>
                    <a:pt x="288" y="328"/>
                  </a:cubicBezTo>
                  <a:cubicBezTo>
                    <a:pt x="288" y="329"/>
                    <a:pt x="288" y="329"/>
                    <a:pt x="288" y="329"/>
                  </a:cubicBezTo>
                  <a:cubicBezTo>
                    <a:pt x="288" y="329"/>
                    <a:pt x="288" y="329"/>
                    <a:pt x="288" y="330"/>
                  </a:cubicBezTo>
                  <a:cubicBezTo>
                    <a:pt x="288" y="330"/>
                    <a:pt x="289" y="330"/>
                    <a:pt x="289" y="331"/>
                  </a:cubicBezTo>
                  <a:cubicBezTo>
                    <a:pt x="289" y="331"/>
                    <a:pt x="289" y="331"/>
                    <a:pt x="289" y="331"/>
                  </a:cubicBezTo>
                  <a:lnTo>
                    <a:pt x="313" y="355"/>
                  </a:lnTo>
                  <a:close/>
                  <a:moveTo>
                    <a:pt x="368" y="272"/>
                  </a:moveTo>
                  <a:cubicBezTo>
                    <a:pt x="355" y="252"/>
                    <a:pt x="335" y="239"/>
                    <a:pt x="311" y="234"/>
                  </a:cubicBezTo>
                  <a:cubicBezTo>
                    <a:pt x="305" y="233"/>
                    <a:pt x="300" y="233"/>
                    <a:pt x="294" y="233"/>
                  </a:cubicBezTo>
                  <a:cubicBezTo>
                    <a:pt x="251" y="233"/>
                    <a:pt x="214" y="264"/>
                    <a:pt x="206" y="306"/>
                  </a:cubicBezTo>
                  <a:cubicBezTo>
                    <a:pt x="197" y="354"/>
                    <a:pt x="229" y="401"/>
                    <a:pt x="277" y="411"/>
                  </a:cubicBezTo>
                  <a:cubicBezTo>
                    <a:pt x="283" y="412"/>
                    <a:pt x="289" y="412"/>
                    <a:pt x="294" y="412"/>
                  </a:cubicBezTo>
                  <a:cubicBezTo>
                    <a:pt x="337" y="412"/>
                    <a:pt x="374" y="382"/>
                    <a:pt x="382" y="339"/>
                  </a:cubicBezTo>
                  <a:cubicBezTo>
                    <a:pt x="387" y="316"/>
                    <a:pt x="382" y="292"/>
                    <a:pt x="368" y="272"/>
                  </a:cubicBezTo>
                  <a:close/>
                  <a:moveTo>
                    <a:pt x="369" y="337"/>
                  </a:moveTo>
                  <a:lnTo>
                    <a:pt x="369" y="337"/>
                  </a:lnTo>
                  <a:cubicBezTo>
                    <a:pt x="362" y="372"/>
                    <a:pt x="330" y="398"/>
                    <a:pt x="294" y="398"/>
                  </a:cubicBezTo>
                  <a:cubicBezTo>
                    <a:pt x="289" y="398"/>
                    <a:pt x="285" y="398"/>
                    <a:pt x="280" y="397"/>
                  </a:cubicBezTo>
                  <a:cubicBezTo>
                    <a:pt x="239" y="389"/>
                    <a:pt x="212" y="349"/>
                    <a:pt x="220" y="308"/>
                  </a:cubicBezTo>
                  <a:cubicBezTo>
                    <a:pt x="227" y="273"/>
                    <a:pt x="258" y="247"/>
                    <a:pt x="294" y="247"/>
                  </a:cubicBezTo>
                  <a:cubicBezTo>
                    <a:pt x="299" y="247"/>
                    <a:pt x="304" y="247"/>
                    <a:pt x="308" y="248"/>
                  </a:cubicBezTo>
                  <a:cubicBezTo>
                    <a:pt x="328" y="252"/>
                    <a:pt x="345" y="263"/>
                    <a:pt x="357" y="280"/>
                  </a:cubicBezTo>
                  <a:cubicBezTo>
                    <a:pt x="368" y="297"/>
                    <a:pt x="372" y="317"/>
                    <a:pt x="369" y="337"/>
                  </a:cubicBezTo>
                  <a:close/>
                  <a:moveTo>
                    <a:pt x="189" y="336"/>
                  </a:moveTo>
                  <a:lnTo>
                    <a:pt x="130" y="336"/>
                  </a:lnTo>
                  <a:lnTo>
                    <a:pt x="130" y="245"/>
                  </a:lnTo>
                  <a:lnTo>
                    <a:pt x="221" y="245"/>
                  </a:lnTo>
                  <a:cubicBezTo>
                    <a:pt x="227" y="240"/>
                    <a:pt x="234" y="235"/>
                    <a:pt x="241" y="231"/>
                  </a:cubicBezTo>
                  <a:lnTo>
                    <a:pt x="240" y="231"/>
                  </a:lnTo>
                  <a:lnTo>
                    <a:pt x="240" y="140"/>
                  </a:lnTo>
                  <a:lnTo>
                    <a:pt x="334" y="140"/>
                  </a:lnTo>
                  <a:cubicBezTo>
                    <a:pt x="336" y="140"/>
                    <a:pt x="338" y="142"/>
                    <a:pt x="338" y="144"/>
                  </a:cubicBezTo>
                  <a:lnTo>
                    <a:pt x="338" y="226"/>
                  </a:lnTo>
                  <a:cubicBezTo>
                    <a:pt x="343" y="228"/>
                    <a:pt x="348" y="231"/>
                    <a:pt x="352" y="234"/>
                  </a:cubicBezTo>
                  <a:lnTo>
                    <a:pt x="352" y="231"/>
                  </a:lnTo>
                  <a:lnTo>
                    <a:pt x="352" y="144"/>
                  </a:lnTo>
                  <a:lnTo>
                    <a:pt x="352" y="95"/>
                  </a:lnTo>
                  <a:cubicBezTo>
                    <a:pt x="352" y="85"/>
                    <a:pt x="344" y="77"/>
                    <a:pt x="334" y="77"/>
                  </a:cubicBezTo>
                  <a:lnTo>
                    <a:pt x="19" y="77"/>
                  </a:lnTo>
                  <a:cubicBezTo>
                    <a:pt x="8" y="77"/>
                    <a:pt x="0" y="85"/>
                    <a:pt x="0" y="95"/>
                  </a:cubicBezTo>
                  <a:lnTo>
                    <a:pt x="0" y="144"/>
                  </a:lnTo>
                  <a:lnTo>
                    <a:pt x="0" y="231"/>
                  </a:lnTo>
                  <a:lnTo>
                    <a:pt x="0" y="245"/>
                  </a:lnTo>
                  <a:lnTo>
                    <a:pt x="0" y="332"/>
                  </a:lnTo>
                  <a:lnTo>
                    <a:pt x="0" y="343"/>
                  </a:lnTo>
                  <a:cubicBezTo>
                    <a:pt x="0" y="353"/>
                    <a:pt x="8" y="361"/>
                    <a:pt x="19" y="361"/>
                  </a:cubicBezTo>
                  <a:lnTo>
                    <a:pt x="195" y="361"/>
                  </a:lnTo>
                  <a:cubicBezTo>
                    <a:pt x="192" y="353"/>
                    <a:pt x="190" y="345"/>
                    <a:pt x="189" y="336"/>
                  </a:cubicBezTo>
                  <a:close/>
                  <a:moveTo>
                    <a:pt x="15" y="144"/>
                  </a:moveTo>
                  <a:lnTo>
                    <a:pt x="15" y="144"/>
                  </a:lnTo>
                  <a:cubicBezTo>
                    <a:pt x="15" y="142"/>
                    <a:pt x="16" y="140"/>
                    <a:pt x="19" y="140"/>
                  </a:cubicBezTo>
                  <a:lnTo>
                    <a:pt x="115" y="140"/>
                  </a:lnTo>
                  <a:lnTo>
                    <a:pt x="115" y="231"/>
                  </a:lnTo>
                  <a:lnTo>
                    <a:pt x="15" y="231"/>
                  </a:lnTo>
                  <a:lnTo>
                    <a:pt x="15" y="144"/>
                  </a:lnTo>
                  <a:close/>
                  <a:moveTo>
                    <a:pt x="115" y="245"/>
                  </a:moveTo>
                  <a:lnTo>
                    <a:pt x="115" y="245"/>
                  </a:lnTo>
                  <a:lnTo>
                    <a:pt x="115" y="336"/>
                  </a:lnTo>
                  <a:lnTo>
                    <a:pt x="19" y="336"/>
                  </a:lnTo>
                  <a:cubicBezTo>
                    <a:pt x="16" y="336"/>
                    <a:pt x="15" y="334"/>
                    <a:pt x="15" y="332"/>
                  </a:cubicBezTo>
                  <a:lnTo>
                    <a:pt x="15" y="245"/>
                  </a:lnTo>
                  <a:lnTo>
                    <a:pt x="115" y="245"/>
                  </a:lnTo>
                  <a:close/>
                  <a:moveTo>
                    <a:pt x="130" y="231"/>
                  </a:moveTo>
                  <a:lnTo>
                    <a:pt x="130" y="231"/>
                  </a:lnTo>
                  <a:lnTo>
                    <a:pt x="130" y="140"/>
                  </a:lnTo>
                  <a:lnTo>
                    <a:pt x="226" y="140"/>
                  </a:lnTo>
                  <a:lnTo>
                    <a:pt x="226" y="231"/>
                  </a:lnTo>
                  <a:lnTo>
                    <a:pt x="130" y="231"/>
                  </a:lnTo>
                  <a:close/>
                  <a:moveTo>
                    <a:pt x="233" y="95"/>
                  </a:moveTo>
                  <a:lnTo>
                    <a:pt x="233" y="95"/>
                  </a:lnTo>
                  <a:cubicBezTo>
                    <a:pt x="240" y="95"/>
                    <a:pt x="246" y="101"/>
                    <a:pt x="246" y="107"/>
                  </a:cubicBezTo>
                  <a:cubicBezTo>
                    <a:pt x="246" y="114"/>
                    <a:pt x="240" y="120"/>
                    <a:pt x="233" y="120"/>
                  </a:cubicBezTo>
                  <a:cubicBezTo>
                    <a:pt x="226" y="120"/>
                    <a:pt x="221" y="114"/>
                    <a:pt x="221" y="107"/>
                  </a:cubicBezTo>
                  <a:cubicBezTo>
                    <a:pt x="221" y="101"/>
                    <a:pt x="226" y="95"/>
                    <a:pt x="233" y="95"/>
                  </a:cubicBezTo>
                  <a:close/>
                  <a:moveTo>
                    <a:pt x="123" y="95"/>
                  </a:moveTo>
                  <a:lnTo>
                    <a:pt x="123" y="95"/>
                  </a:lnTo>
                  <a:cubicBezTo>
                    <a:pt x="129" y="95"/>
                    <a:pt x="135" y="101"/>
                    <a:pt x="135" y="107"/>
                  </a:cubicBezTo>
                  <a:cubicBezTo>
                    <a:pt x="135" y="114"/>
                    <a:pt x="129" y="120"/>
                    <a:pt x="123" y="120"/>
                  </a:cubicBezTo>
                  <a:cubicBezTo>
                    <a:pt x="116" y="120"/>
                    <a:pt x="110" y="114"/>
                    <a:pt x="110" y="107"/>
                  </a:cubicBezTo>
                  <a:cubicBezTo>
                    <a:pt x="110" y="101"/>
                    <a:pt x="116" y="95"/>
                    <a:pt x="123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3" name="Rectangle 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90525" y="1427163"/>
            <a:ext cx="10712450" cy="1368425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anchor="ctr"/>
          <a:lstStyle/>
          <a:p>
            <a:pPr>
              <a:buFont typeface="Arial" pitchFamily="34" charset="0"/>
              <a:buNone/>
              <a:defRPr/>
            </a:pPr>
            <a:endParaRPr lang="en-US" altLang="zh-CN" sz="4800" b="1" dirty="0">
              <a:solidFill>
                <a:srgbClr val="F8681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buFont typeface="Arial" pitchFamily="34" charset="0"/>
              <a:buNone/>
              <a:defRPr/>
            </a:pPr>
            <a:r>
              <a:rPr lang="zh-CN" altLang="en-US" sz="4800" b="1" dirty="0">
                <a:solidFill>
                  <a:srgbClr val="F868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计算机视觉原理及实战：</a:t>
            </a:r>
            <a:endParaRPr lang="en-US" altLang="zh-CN" sz="4800" b="1" dirty="0">
              <a:solidFill>
                <a:srgbClr val="F8681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spcBef>
                <a:spcPts val="1800"/>
              </a:spcBef>
              <a:buFont typeface="Arial" pitchFamily="34" charset="0"/>
              <a:buNone/>
              <a:defRPr/>
            </a:pPr>
            <a:r>
              <a:rPr lang="en-US" altLang="zh-CN" sz="4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5. </a:t>
            </a:r>
            <a:r>
              <a:rPr lang="zh-CN" altLang="en-US" sz="4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视觉几何基础与位姿估计</a:t>
            </a:r>
            <a:endParaRPr lang="zh-CN" altLang="en-US" sz="4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512" name="Freeform 7"/>
          <p:cNvSpPr>
            <a:spLocks noChangeArrowheads="1"/>
          </p:cNvSpPr>
          <p:nvPr/>
        </p:nvSpPr>
        <p:spPr bwMode="auto">
          <a:xfrm>
            <a:off x="10661650" y="5151438"/>
            <a:ext cx="1317625" cy="1319212"/>
          </a:xfrm>
          <a:custGeom>
            <a:avLst/>
            <a:gdLst>
              <a:gd name="T0" fmla="*/ 2147483646 w 2504"/>
              <a:gd name="T1" fmla="*/ 0 h 2504"/>
              <a:gd name="T2" fmla="*/ 2147483646 w 2504"/>
              <a:gd name="T3" fmla="*/ 0 h 2504"/>
              <a:gd name="T4" fmla="*/ 2147483646 w 2504"/>
              <a:gd name="T5" fmla="*/ 2147483646 h 2504"/>
              <a:gd name="T6" fmla="*/ 0 w 2504"/>
              <a:gd name="T7" fmla="*/ 2147483646 h 2504"/>
              <a:gd name="T8" fmla="*/ 0 w 2504"/>
              <a:gd name="T9" fmla="*/ 2147483646 h 2504"/>
              <a:gd name="T10" fmla="*/ 2147483646 w 2504"/>
              <a:gd name="T11" fmla="*/ 2147483646 h 2504"/>
              <a:gd name="T12" fmla="*/ 2147483646 w 2504"/>
              <a:gd name="T13" fmla="*/ 2147483646 h 2504"/>
              <a:gd name="T14" fmla="*/ 2147483646 w 2504"/>
              <a:gd name="T15" fmla="*/ 2147483646 h 2504"/>
              <a:gd name="T16" fmla="*/ 2147483646 w 2504"/>
              <a:gd name="T17" fmla="*/ 2147483646 h 2504"/>
              <a:gd name="T18" fmla="*/ 2147483646 w 2504"/>
              <a:gd name="T19" fmla="*/ 0 h 25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04"/>
              <a:gd name="T31" fmla="*/ 0 h 2504"/>
              <a:gd name="T32" fmla="*/ 2504 w 2504"/>
              <a:gd name="T33" fmla="*/ 2504 h 250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rgbClr val="B4B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3" name="Rectangle 5"/>
          <p:cNvSpPr>
            <a:spLocks noChangeArrowheads="1"/>
          </p:cNvSpPr>
          <p:nvPr/>
        </p:nvSpPr>
        <p:spPr bwMode="auto">
          <a:xfrm>
            <a:off x="0" y="3933825"/>
            <a:ext cx="7145338" cy="809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21514" name="Rectangle 6"/>
          <p:cNvSpPr>
            <a:spLocks noChangeArrowheads="1"/>
          </p:cNvSpPr>
          <p:nvPr/>
        </p:nvSpPr>
        <p:spPr bwMode="auto">
          <a:xfrm>
            <a:off x="7132638" y="3933825"/>
            <a:ext cx="1266825" cy="809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21515" name="Rectangle 7"/>
          <p:cNvSpPr>
            <a:spLocks noChangeArrowheads="1"/>
          </p:cNvSpPr>
          <p:nvPr/>
        </p:nvSpPr>
        <p:spPr bwMode="auto">
          <a:xfrm>
            <a:off x="8399463" y="3933825"/>
            <a:ext cx="1265237" cy="80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21516" name="Rectangle 8"/>
          <p:cNvSpPr>
            <a:spLocks noChangeArrowheads="1"/>
          </p:cNvSpPr>
          <p:nvPr/>
        </p:nvSpPr>
        <p:spPr bwMode="auto">
          <a:xfrm>
            <a:off x="9664700" y="3933825"/>
            <a:ext cx="1266825" cy="809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21517" name="Rectangle 9"/>
          <p:cNvSpPr>
            <a:spLocks noChangeArrowheads="1"/>
          </p:cNvSpPr>
          <p:nvPr/>
        </p:nvSpPr>
        <p:spPr bwMode="auto">
          <a:xfrm>
            <a:off x="10931525" y="3933825"/>
            <a:ext cx="1265238" cy="8096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grpSp>
        <p:nvGrpSpPr>
          <p:cNvPr id="21518" name="组合 33"/>
          <p:cNvGrpSpPr>
            <a:grpSpLocks/>
          </p:cNvGrpSpPr>
          <p:nvPr/>
        </p:nvGrpSpPr>
        <p:grpSpPr bwMode="auto">
          <a:xfrm>
            <a:off x="8905875" y="333375"/>
            <a:ext cx="495300" cy="509588"/>
            <a:chOff x="8399463" y="333375"/>
            <a:chExt cx="495300" cy="509588"/>
          </a:xfrm>
        </p:grpSpPr>
        <p:sp>
          <p:nvSpPr>
            <p:cNvPr id="21523" name="Oval 9"/>
            <p:cNvSpPr>
              <a:spLocks noChangeArrowheads="1"/>
            </p:cNvSpPr>
            <p:nvPr/>
          </p:nvSpPr>
          <p:spPr bwMode="auto">
            <a:xfrm>
              <a:off x="8399463" y="333375"/>
              <a:ext cx="495300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24" name="Freeform 8"/>
            <p:cNvSpPr>
              <a:spLocks noEditPoints="1" noChangeArrowheads="1"/>
            </p:cNvSpPr>
            <p:nvPr/>
          </p:nvSpPr>
          <p:spPr bwMode="auto">
            <a:xfrm>
              <a:off x="8509679" y="420915"/>
              <a:ext cx="304799" cy="311830"/>
            </a:xfrm>
            <a:custGeom>
              <a:avLst/>
              <a:gdLst>
                <a:gd name="T0" fmla="*/ 2147483646 w 648"/>
                <a:gd name="T1" fmla="*/ 2147483646 h 639"/>
                <a:gd name="T2" fmla="*/ 2147483646 w 648"/>
                <a:gd name="T3" fmla="*/ 2147483646 h 639"/>
                <a:gd name="T4" fmla="*/ 2147483646 w 648"/>
                <a:gd name="T5" fmla="*/ 2147483646 h 639"/>
                <a:gd name="T6" fmla="*/ 2147483646 w 648"/>
                <a:gd name="T7" fmla="*/ 2147483646 h 639"/>
                <a:gd name="T8" fmla="*/ 2147483646 w 648"/>
                <a:gd name="T9" fmla="*/ 2147483646 h 639"/>
                <a:gd name="T10" fmla="*/ 2147483646 w 648"/>
                <a:gd name="T11" fmla="*/ 2147483646 h 639"/>
                <a:gd name="T12" fmla="*/ 2147483646 w 648"/>
                <a:gd name="T13" fmla="*/ 2147483646 h 639"/>
                <a:gd name="T14" fmla="*/ 2147483646 w 648"/>
                <a:gd name="T15" fmla="*/ 2147483646 h 639"/>
                <a:gd name="T16" fmla="*/ 2147483646 w 648"/>
                <a:gd name="T17" fmla="*/ 2147483646 h 639"/>
                <a:gd name="T18" fmla="*/ 2147483646 w 648"/>
                <a:gd name="T19" fmla="*/ 2147483646 h 639"/>
                <a:gd name="T20" fmla="*/ 2147483646 w 648"/>
                <a:gd name="T21" fmla="*/ 2147483646 h 639"/>
                <a:gd name="T22" fmla="*/ 2147483646 w 648"/>
                <a:gd name="T23" fmla="*/ 2147483646 h 639"/>
                <a:gd name="T24" fmla="*/ 2147483646 w 648"/>
                <a:gd name="T25" fmla="*/ 2147483646 h 639"/>
                <a:gd name="T26" fmla="*/ 2147483646 w 648"/>
                <a:gd name="T27" fmla="*/ 2147483646 h 639"/>
                <a:gd name="T28" fmla="*/ 2147483646 w 648"/>
                <a:gd name="T29" fmla="*/ 0 h 639"/>
                <a:gd name="T30" fmla="*/ 2147483646 w 648"/>
                <a:gd name="T31" fmla="*/ 2147483646 h 639"/>
                <a:gd name="T32" fmla="*/ 2147483646 w 648"/>
                <a:gd name="T33" fmla="*/ 2147483646 h 639"/>
                <a:gd name="T34" fmla="*/ 2147483646 w 648"/>
                <a:gd name="T35" fmla="*/ 2147483646 h 639"/>
                <a:gd name="T36" fmla="*/ 2147483646 w 648"/>
                <a:gd name="T37" fmla="*/ 2147483646 h 639"/>
                <a:gd name="T38" fmla="*/ 2147483646 w 648"/>
                <a:gd name="T39" fmla="*/ 2147483646 h 639"/>
                <a:gd name="T40" fmla="*/ 2147483646 w 648"/>
                <a:gd name="T41" fmla="*/ 2147483646 h 639"/>
                <a:gd name="T42" fmla="*/ 2147483646 w 648"/>
                <a:gd name="T43" fmla="*/ 2147483646 h 639"/>
                <a:gd name="T44" fmla="*/ 2147483646 w 648"/>
                <a:gd name="T45" fmla="*/ 2147483646 h 639"/>
                <a:gd name="T46" fmla="*/ 2147483646 w 648"/>
                <a:gd name="T47" fmla="*/ 2147483646 h 639"/>
                <a:gd name="T48" fmla="*/ 2147483646 w 648"/>
                <a:gd name="T49" fmla="*/ 2147483646 h 639"/>
                <a:gd name="T50" fmla="*/ 2147483646 w 648"/>
                <a:gd name="T51" fmla="*/ 2147483646 h 639"/>
                <a:gd name="T52" fmla="*/ 2147483646 w 648"/>
                <a:gd name="T53" fmla="*/ 2147483646 h 639"/>
                <a:gd name="T54" fmla="*/ 2147483646 w 648"/>
                <a:gd name="T55" fmla="*/ 2147483646 h 639"/>
                <a:gd name="T56" fmla="*/ 2147483646 w 648"/>
                <a:gd name="T57" fmla="*/ 2147483646 h 639"/>
                <a:gd name="T58" fmla="*/ 2147483646 w 648"/>
                <a:gd name="T59" fmla="*/ 2147483646 h 639"/>
                <a:gd name="T60" fmla="*/ 2147483646 w 648"/>
                <a:gd name="T61" fmla="*/ 2147483646 h 639"/>
                <a:gd name="T62" fmla="*/ 2147483646 w 648"/>
                <a:gd name="T63" fmla="*/ 2147483646 h 639"/>
                <a:gd name="T64" fmla="*/ 2147483646 w 648"/>
                <a:gd name="T65" fmla="*/ 2147483646 h 639"/>
                <a:gd name="T66" fmla="*/ 2147483646 w 648"/>
                <a:gd name="T67" fmla="*/ 2147483646 h 639"/>
                <a:gd name="T68" fmla="*/ 2147483646 w 648"/>
                <a:gd name="T69" fmla="*/ 2147483646 h 639"/>
                <a:gd name="T70" fmla="*/ 2147483646 w 648"/>
                <a:gd name="T71" fmla="*/ 2147483646 h 639"/>
                <a:gd name="T72" fmla="*/ 2147483646 w 648"/>
                <a:gd name="T73" fmla="*/ 2147483646 h 639"/>
                <a:gd name="T74" fmla="*/ 2147483646 w 648"/>
                <a:gd name="T75" fmla="*/ 2147483646 h 639"/>
                <a:gd name="T76" fmla="*/ 2147483646 w 648"/>
                <a:gd name="T77" fmla="*/ 2147483646 h 639"/>
                <a:gd name="T78" fmla="*/ 2147483646 w 648"/>
                <a:gd name="T79" fmla="*/ 2147483646 h 639"/>
                <a:gd name="T80" fmla="*/ 2147483646 w 648"/>
                <a:gd name="T81" fmla="*/ 2147483646 h 63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8"/>
                <a:gd name="T124" fmla="*/ 0 h 639"/>
                <a:gd name="T125" fmla="*/ 648 w 648"/>
                <a:gd name="T126" fmla="*/ 639 h 63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8" h="639">
                  <a:moveTo>
                    <a:pt x="242" y="199"/>
                  </a:moveTo>
                  <a:lnTo>
                    <a:pt x="170" y="280"/>
                  </a:lnTo>
                  <a:lnTo>
                    <a:pt x="153" y="266"/>
                  </a:lnTo>
                  <a:lnTo>
                    <a:pt x="226" y="183"/>
                  </a:lnTo>
                  <a:lnTo>
                    <a:pt x="240" y="167"/>
                  </a:lnTo>
                  <a:lnTo>
                    <a:pt x="316" y="234"/>
                  </a:lnTo>
                  <a:lnTo>
                    <a:pt x="366" y="177"/>
                  </a:lnTo>
                  <a:lnTo>
                    <a:pt x="357" y="169"/>
                  </a:lnTo>
                  <a:cubicBezTo>
                    <a:pt x="354" y="167"/>
                    <a:pt x="355" y="163"/>
                    <a:pt x="359" y="162"/>
                  </a:cubicBezTo>
                  <a:lnTo>
                    <a:pt x="373" y="158"/>
                  </a:lnTo>
                  <a:cubicBezTo>
                    <a:pt x="377" y="156"/>
                    <a:pt x="384" y="154"/>
                    <a:pt x="388" y="153"/>
                  </a:cubicBezTo>
                  <a:lnTo>
                    <a:pt x="402" y="149"/>
                  </a:lnTo>
                  <a:cubicBezTo>
                    <a:pt x="406" y="147"/>
                    <a:pt x="409" y="150"/>
                    <a:pt x="408" y="154"/>
                  </a:cubicBezTo>
                  <a:lnTo>
                    <a:pt x="405" y="167"/>
                  </a:lnTo>
                  <a:cubicBezTo>
                    <a:pt x="404" y="172"/>
                    <a:pt x="402" y="179"/>
                    <a:pt x="402" y="183"/>
                  </a:cubicBezTo>
                  <a:lnTo>
                    <a:pt x="399" y="196"/>
                  </a:lnTo>
                  <a:cubicBezTo>
                    <a:pt x="398" y="200"/>
                    <a:pt x="395" y="202"/>
                    <a:pt x="391" y="199"/>
                  </a:cubicBezTo>
                  <a:lnTo>
                    <a:pt x="383" y="192"/>
                  </a:lnTo>
                  <a:lnTo>
                    <a:pt x="319" y="265"/>
                  </a:lnTo>
                  <a:lnTo>
                    <a:pt x="318" y="266"/>
                  </a:lnTo>
                  <a:lnTo>
                    <a:pt x="242" y="199"/>
                  </a:lnTo>
                  <a:close/>
                  <a:moveTo>
                    <a:pt x="616" y="615"/>
                  </a:moveTo>
                  <a:cubicBezTo>
                    <a:pt x="599" y="631"/>
                    <a:pt x="578" y="639"/>
                    <a:pt x="556" y="639"/>
                  </a:cubicBezTo>
                  <a:cubicBezTo>
                    <a:pt x="535" y="639"/>
                    <a:pt x="513" y="631"/>
                    <a:pt x="497" y="615"/>
                  </a:cubicBezTo>
                  <a:lnTo>
                    <a:pt x="396" y="516"/>
                  </a:lnTo>
                  <a:cubicBezTo>
                    <a:pt x="359" y="535"/>
                    <a:pt x="317" y="546"/>
                    <a:pt x="272" y="546"/>
                  </a:cubicBezTo>
                  <a:cubicBezTo>
                    <a:pt x="122" y="546"/>
                    <a:pt x="0" y="424"/>
                    <a:pt x="0" y="273"/>
                  </a:cubicBezTo>
                  <a:cubicBezTo>
                    <a:pt x="0" y="123"/>
                    <a:pt x="122" y="0"/>
                    <a:pt x="272" y="0"/>
                  </a:cubicBezTo>
                  <a:cubicBezTo>
                    <a:pt x="423" y="0"/>
                    <a:pt x="545" y="123"/>
                    <a:pt x="545" y="273"/>
                  </a:cubicBezTo>
                  <a:cubicBezTo>
                    <a:pt x="545" y="318"/>
                    <a:pt x="534" y="360"/>
                    <a:pt x="515" y="397"/>
                  </a:cubicBezTo>
                  <a:lnTo>
                    <a:pt x="616" y="496"/>
                  </a:lnTo>
                  <a:cubicBezTo>
                    <a:pt x="648" y="529"/>
                    <a:pt x="648" y="582"/>
                    <a:pt x="616" y="615"/>
                  </a:cubicBezTo>
                  <a:close/>
                  <a:moveTo>
                    <a:pt x="272" y="511"/>
                  </a:moveTo>
                  <a:lnTo>
                    <a:pt x="272" y="511"/>
                  </a:lnTo>
                  <a:cubicBezTo>
                    <a:pt x="404" y="511"/>
                    <a:pt x="510" y="405"/>
                    <a:pt x="510" y="273"/>
                  </a:cubicBezTo>
                  <a:cubicBezTo>
                    <a:pt x="510" y="142"/>
                    <a:pt x="404" y="35"/>
                    <a:pt x="272" y="35"/>
                  </a:cubicBezTo>
                  <a:cubicBezTo>
                    <a:pt x="141" y="35"/>
                    <a:pt x="35" y="142"/>
                    <a:pt x="35" y="273"/>
                  </a:cubicBezTo>
                  <a:cubicBezTo>
                    <a:pt x="35" y="405"/>
                    <a:pt x="141" y="511"/>
                    <a:pt x="272" y="511"/>
                  </a:cubicBezTo>
                  <a:close/>
                  <a:moveTo>
                    <a:pt x="434" y="380"/>
                  </a:moveTo>
                  <a:cubicBezTo>
                    <a:pt x="440" y="380"/>
                    <a:pt x="445" y="385"/>
                    <a:pt x="445" y="391"/>
                  </a:cubicBezTo>
                  <a:cubicBezTo>
                    <a:pt x="445" y="397"/>
                    <a:pt x="440" y="401"/>
                    <a:pt x="434" y="401"/>
                  </a:cubicBezTo>
                  <a:lnTo>
                    <a:pt x="409" y="401"/>
                  </a:lnTo>
                  <a:lnTo>
                    <a:pt x="368" y="401"/>
                  </a:lnTo>
                  <a:lnTo>
                    <a:pt x="338" y="401"/>
                  </a:lnTo>
                  <a:lnTo>
                    <a:pt x="296" y="401"/>
                  </a:lnTo>
                  <a:lnTo>
                    <a:pt x="266" y="401"/>
                  </a:lnTo>
                  <a:lnTo>
                    <a:pt x="224" y="401"/>
                  </a:lnTo>
                  <a:lnTo>
                    <a:pt x="194" y="401"/>
                  </a:lnTo>
                  <a:lnTo>
                    <a:pt x="152" y="401"/>
                  </a:lnTo>
                  <a:lnTo>
                    <a:pt x="111" y="401"/>
                  </a:lnTo>
                  <a:cubicBezTo>
                    <a:pt x="105" y="401"/>
                    <a:pt x="100" y="397"/>
                    <a:pt x="100" y="391"/>
                  </a:cubicBezTo>
                  <a:lnTo>
                    <a:pt x="100" y="155"/>
                  </a:lnTo>
                  <a:cubicBezTo>
                    <a:pt x="100" y="150"/>
                    <a:pt x="105" y="145"/>
                    <a:pt x="111" y="145"/>
                  </a:cubicBezTo>
                  <a:cubicBezTo>
                    <a:pt x="117" y="145"/>
                    <a:pt x="121" y="150"/>
                    <a:pt x="121" y="155"/>
                  </a:cubicBezTo>
                  <a:lnTo>
                    <a:pt x="122" y="380"/>
                  </a:lnTo>
                  <a:lnTo>
                    <a:pt x="152" y="380"/>
                  </a:lnTo>
                  <a:lnTo>
                    <a:pt x="152" y="331"/>
                  </a:lnTo>
                  <a:cubicBezTo>
                    <a:pt x="152" y="325"/>
                    <a:pt x="157" y="320"/>
                    <a:pt x="163" y="320"/>
                  </a:cubicBezTo>
                  <a:lnTo>
                    <a:pt x="183" y="320"/>
                  </a:lnTo>
                  <a:cubicBezTo>
                    <a:pt x="189" y="320"/>
                    <a:pt x="194" y="325"/>
                    <a:pt x="194" y="331"/>
                  </a:cubicBezTo>
                  <a:lnTo>
                    <a:pt x="194" y="380"/>
                  </a:lnTo>
                  <a:lnTo>
                    <a:pt x="224" y="380"/>
                  </a:lnTo>
                  <a:lnTo>
                    <a:pt x="224" y="256"/>
                  </a:lnTo>
                  <a:cubicBezTo>
                    <a:pt x="224" y="250"/>
                    <a:pt x="229" y="245"/>
                    <a:pt x="235" y="245"/>
                  </a:cubicBezTo>
                  <a:lnTo>
                    <a:pt x="255" y="245"/>
                  </a:lnTo>
                  <a:cubicBezTo>
                    <a:pt x="261" y="245"/>
                    <a:pt x="266" y="250"/>
                    <a:pt x="266" y="256"/>
                  </a:cubicBezTo>
                  <a:lnTo>
                    <a:pt x="266" y="380"/>
                  </a:lnTo>
                  <a:lnTo>
                    <a:pt x="296" y="380"/>
                  </a:lnTo>
                  <a:lnTo>
                    <a:pt x="296" y="292"/>
                  </a:lnTo>
                  <a:cubicBezTo>
                    <a:pt x="296" y="286"/>
                    <a:pt x="300" y="282"/>
                    <a:pt x="307" y="282"/>
                  </a:cubicBezTo>
                  <a:lnTo>
                    <a:pt x="327" y="282"/>
                  </a:lnTo>
                  <a:cubicBezTo>
                    <a:pt x="333" y="282"/>
                    <a:pt x="338" y="286"/>
                    <a:pt x="338" y="292"/>
                  </a:cubicBezTo>
                  <a:lnTo>
                    <a:pt x="338" y="380"/>
                  </a:lnTo>
                  <a:lnTo>
                    <a:pt x="368" y="380"/>
                  </a:lnTo>
                  <a:lnTo>
                    <a:pt x="368" y="231"/>
                  </a:lnTo>
                  <a:cubicBezTo>
                    <a:pt x="368" y="225"/>
                    <a:pt x="372" y="220"/>
                    <a:pt x="378" y="220"/>
                  </a:cubicBezTo>
                  <a:lnTo>
                    <a:pt x="399" y="220"/>
                  </a:lnTo>
                  <a:cubicBezTo>
                    <a:pt x="405" y="220"/>
                    <a:pt x="409" y="225"/>
                    <a:pt x="409" y="231"/>
                  </a:cubicBezTo>
                  <a:lnTo>
                    <a:pt x="409" y="380"/>
                  </a:lnTo>
                  <a:lnTo>
                    <a:pt x="434" y="3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" name="TextBox 29">
            <a:extLst>
              <a:ext uri="{FF2B5EF4-FFF2-40B4-BE49-F238E27FC236}"/>
            </a:extLst>
          </p:cNvPr>
          <p:cNvSpPr txBox="1"/>
          <p:nvPr/>
        </p:nvSpPr>
        <p:spPr>
          <a:xfrm>
            <a:off x="525463" y="4359275"/>
            <a:ext cx="499745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主讲人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en-US" altLang="zh-CN" sz="3600" b="1" dirty="0">
                <a:latin typeface="Lucida Calligraphy" panose="03010101010101010101" pitchFamily="66" charset="0"/>
                <a:ea typeface="楷体" panose="02010609060101010101" pitchFamily="49" charset="-122"/>
              </a:rPr>
              <a:t>Roland</a:t>
            </a:r>
          </a:p>
        </p:txBody>
      </p:sp>
      <p:sp>
        <p:nvSpPr>
          <p:cNvPr id="21520" name="TextBox 30"/>
          <p:cNvSpPr txBox="1">
            <a:spLocks noChangeArrowheads="1"/>
          </p:cNvSpPr>
          <p:nvPr/>
        </p:nvSpPr>
        <p:spPr bwMode="auto">
          <a:xfrm>
            <a:off x="71438" y="9525"/>
            <a:ext cx="28717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rgbClr val="F86810"/>
                </a:solidFill>
                <a:latin typeface="微软雅黑" panose="020B0503020204020204" pitchFamily="34" charset="-122"/>
              </a:rPr>
              <a:t>CSDN</a:t>
            </a:r>
            <a:r>
              <a:rPr lang="zh-CN" altLang="en-US" sz="3600">
                <a:solidFill>
                  <a:srgbClr val="F86810"/>
                </a:solidFill>
                <a:latin typeface="微软雅黑" panose="020B0503020204020204" pitchFamily="34" charset="-122"/>
              </a:rPr>
              <a:t>公开课</a:t>
            </a:r>
            <a:endParaRPr lang="en-US" altLang="zh-CN" sz="3600">
              <a:solidFill>
                <a:srgbClr val="F8681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521" name="Picture 4" descr="hagongdapic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2"/>
          <a:stretch>
            <a:fillRect/>
          </a:stretch>
        </p:blipFill>
        <p:spPr bwMode="auto">
          <a:xfrm>
            <a:off x="71438" y="5788025"/>
            <a:ext cx="1157287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29">
            <a:extLst>
              <a:ext uri="{FF2B5EF4-FFF2-40B4-BE49-F238E27FC236}"/>
            </a:extLst>
          </p:cNvPr>
          <p:cNvSpPr txBox="1"/>
          <p:nvPr/>
        </p:nvSpPr>
        <p:spPr>
          <a:xfrm>
            <a:off x="1417638" y="6135688"/>
            <a:ext cx="288131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哈尔滨工业大学</a:t>
            </a:r>
            <a:endParaRPr lang="en-US" altLang="zh-CN" sz="2400" b="1" dirty="0">
              <a:solidFill>
                <a:schemeClr val="accent4">
                  <a:lumMod val="60000"/>
                  <a:lumOff val="4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 spd="slow" advTm="9437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线性摄像机模型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584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584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85266B-AA45-44FB-AE75-80DAD5A90F74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3" name="Rectangle 11"/>
          <p:cNvSpPr txBox="1">
            <a:spLocks noChangeArrowheads="1"/>
          </p:cNvSpPr>
          <p:nvPr/>
        </p:nvSpPr>
        <p:spPr bwMode="auto">
          <a:xfrm>
            <a:off x="697781" y="1268760"/>
            <a:ext cx="803751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考虑简化的针孔模型</a:t>
            </a: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加入相机坐标系与世界坐标系变换关系，得到</a:t>
            </a: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2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</p:txBody>
      </p:sp>
      <p:graphicFrame>
        <p:nvGraphicFramePr>
          <p:cNvPr id="1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540016"/>
              </p:ext>
            </p:extLst>
          </p:nvPr>
        </p:nvGraphicFramePr>
        <p:xfrm>
          <a:off x="2640881" y="1497360"/>
          <a:ext cx="383540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6" name="Equation" r:id="rId4" imgW="1854200" imgH="939800" progId="Equation.DSMT4">
                  <p:embed/>
                </p:oleObj>
              </mc:Choice>
              <mc:Fallback>
                <p:oleObj name="Equation" r:id="rId4" imgW="18542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881" y="1497360"/>
                        <a:ext cx="3835400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931903"/>
              </p:ext>
            </p:extLst>
          </p:nvPr>
        </p:nvGraphicFramePr>
        <p:xfrm>
          <a:off x="2326556" y="3808760"/>
          <a:ext cx="4897437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7" name="Equation" r:id="rId6" imgW="2451100" imgH="939800" progId="Equation.DSMT4">
                  <p:embed/>
                </p:oleObj>
              </mc:Choice>
              <mc:Fallback>
                <p:oleObj name="Equation" r:id="rId6" imgW="24511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6556" y="3808760"/>
                        <a:ext cx="4897437" cy="18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线性摄像机模型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584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584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85266B-AA45-44FB-AE75-80DAD5A90F74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1" name="Rectangle 11"/>
          <p:cNvSpPr txBox="1">
            <a:spLocks noChangeArrowheads="1"/>
          </p:cNvSpPr>
          <p:nvPr/>
        </p:nvSpPr>
        <p:spPr bwMode="auto">
          <a:xfrm>
            <a:off x="1030287" y="1158875"/>
            <a:ext cx="81819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  <a:cs typeface="+mn-cs"/>
              </a:rPr>
              <a:t>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令</a:t>
            </a: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                   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内参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外参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4486274" y="1328738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29"/>
          <p:cNvSpPr>
            <a:spLocks noChangeArrowheads="1"/>
          </p:cNvSpPr>
          <p:nvPr/>
        </p:nvSpPr>
        <p:spPr bwMode="auto">
          <a:xfrm>
            <a:off x="4486274" y="2698750"/>
            <a:ext cx="1098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364943"/>
              </p:ext>
            </p:extLst>
          </p:nvPr>
        </p:nvGraphicFramePr>
        <p:xfrm>
          <a:off x="2011362" y="1395413"/>
          <a:ext cx="3024187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6" name="Equation" r:id="rId4" imgW="1447800" imgH="711200" progId="Equation.DSMT4">
                  <p:embed/>
                </p:oleObj>
              </mc:Choice>
              <mc:Fallback>
                <p:oleObj name="Equation" r:id="rId4" imgW="14478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2" y="1395413"/>
                        <a:ext cx="3024187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231576"/>
              </p:ext>
            </p:extLst>
          </p:nvPr>
        </p:nvGraphicFramePr>
        <p:xfrm>
          <a:off x="5899149" y="1539875"/>
          <a:ext cx="201612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7" name="Equation" r:id="rId6" imgW="888614" imgH="482391" progId="Equation.DSMT4">
                  <p:embed/>
                </p:oleObj>
              </mc:Choice>
              <mc:Fallback>
                <p:oleObj name="Equation" r:id="rId6" imgW="888614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49" y="1539875"/>
                        <a:ext cx="2016125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884587"/>
              </p:ext>
            </p:extLst>
          </p:nvPr>
        </p:nvGraphicFramePr>
        <p:xfrm>
          <a:off x="2011362" y="2979738"/>
          <a:ext cx="2068512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8" name="Equation" r:id="rId8" imgW="1066800" imgH="939800" progId="Equation.DSMT4">
                  <p:embed/>
                </p:oleObj>
              </mc:Choice>
              <mc:Fallback>
                <p:oleObj name="Equation" r:id="rId8" imgW="10668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2" y="2979738"/>
                        <a:ext cx="2068512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047214"/>
              </p:ext>
            </p:extLst>
          </p:nvPr>
        </p:nvGraphicFramePr>
        <p:xfrm>
          <a:off x="5046662" y="3832225"/>
          <a:ext cx="14287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9" name="Equation" r:id="rId10" imgW="736600" imgH="228600" progId="Equation.DSMT4">
                  <p:embed/>
                </p:oleObj>
              </mc:Choice>
              <mc:Fallback>
                <p:oleObj name="Equation" r:id="rId10" imgW="736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2" y="3832225"/>
                        <a:ext cx="142875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AutoShape 38"/>
          <p:cNvSpPr>
            <a:spLocks noChangeArrowheads="1"/>
          </p:cNvSpPr>
          <p:nvPr/>
        </p:nvSpPr>
        <p:spPr bwMode="auto">
          <a:xfrm>
            <a:off x="5106987" y="4275138"/>
            <a:ext cx="288925" cy="431800"/>
          </a:xfrm>
          <a:prstGeom prst="upArrow">
            <a:avLst>
              <a:gd name="adj1" fmla="val 50000"/>
              <a:gd name="adj2" fmla="val 37363"/>
            </a:avLst>
          </a:prstGeom>
          <a:solidFill>
            <a:srgbClr val="A3B2C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AutoShape 40"/>
          <p:cNvSpPr>
            <a:spLocks noChangeArrowheads="1"/>
          </p:cNvSpPr>
          <p:nvPr/>
        </p:nvSpPr>
        <p:spPr bwMode="auto">
          <a:xfrm rot="20089927">
            <a:off x="4587874" y="2838450"/>
            <a:ext cx="431800" cy="360363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A3B2C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AutoShape 41"/>
          <p:cNvSpPr>
            <a:spLocks noChangeArrowheads="1"/>
          </p:cNvSpPr>
          <p:nvPr/>
        </p:nvSpPr>
        <p:spPr bwMode="auto">
          <a:xfrm rot="796584">
            <a:off x="6346824" y="2692400"/>
            <a:ext cx="431800" cy="433388"/>
          </a:xfrm>
          <a:prstGeom prst="upArrow">
            <a:avLst>
              <a:gd name="adj1" fmla="val 50000"/>
              <a:gd name="adj2" fmla="val 25092"/>
            </a:avLst>
          </a:prstGeom>
          <a:solidFill>
            <a:srgbClr val="A3B2C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4819649" y="4779963"/>
            <a:ext cx="3960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投影矩阵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753125"/>
              </p:ext>
            </p:extLst>
          </p:nvPr>
        </p:nvGraphicFramePr>
        <p:xfrm>
          <a:off x="1622424" y="5040313"/>
          <a:ext cx="2841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0" name="Equation" r:id="rId12" imgW="1218671" imgH="482391" progId="Equation.DSMT4">
                  <p:embed/>
                </p:oleObj>
              </mc:Choice>
              <mc:Fallback>
                <p:oleObj name="Equation" r:id="rId12" imgW="1218671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4" y="5040313"/>
                        <a:ext cx="2841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33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线性摄像机模型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584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584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85266B-AA45-44FB-AE75-80DAD5A90F74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1" name="Rectangle 11"/>
          <p:cNvSpPr txBox="1">
            <a:spLocks noChangeArrowheads="1"/>
          </p:cNvSpPr>
          <p:nvPr/>
        </p:nvSpPr>
        <p:spPr bwMode="auto">
          <a:xfrm>
            <a:off x="1030287" y="1158875"/>
            <a:ext cx="8181975" cy="61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  <a:cs typeface="+mn-cs"/>
              </a:rPr>
              <a:t> </a:t>
            </a:r>
            <a:r>
              <a:rPr lang="zh-CN" altLang="en-US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成像</a:t>
            </a:r>
            <a:r>
              <a:rPr lang="zh-CN" altLang="en-US" sz="2800" kern="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畸变示意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                    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4486274" y="1328738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25545"/>
          <a:stretch/>
        </p:blipFill>
        <p:spPr>
          <a:xfrm>
            <a:off x="7682557" y="2250083"/>
            <a:ext cx="4286848" cy="28803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9" y="2184800"/>
            <a:ext cx="6811513" cy="30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线性摄像机模型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584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584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85266B-AA45-44FB-AE75-80DAD5A90F74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1" name="Rectangle 11"/>
          <p:cNvSpPr txBox="1">
            <a:spLocks noChangeArrowheads="1"/>
          </p:cNvSpPr>
          <p:nvPr/>
        </p:nvSpPr>
        <p:spPr bwMode="auto">
          <a:xfrm>
            <a:off x="995284" y="601663"/>
            <a:ext cx="81819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  <a:cs typeface="+mn-cs"/>
              </a:rPr>
              <a:t> 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                    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98423"/>
              </p:ext>
            </p:extLst>
          </p:nvPr>
        </p:nvGraphicFramePr>
        <p:xfrm>
          <a:off x="1292225" y="1460500"/>
          <a:ext cx="30956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8" name="Equation" r:id="rId4" imgW="965200" imgH="228600" progId="Equation.DSMT4">
                  <p:embed/>
                </p:oleObj>
              </mc:Choice>
              <mc:Fallback>
                <p:oleObj name="Equation" r:id="rId4" imgW="965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1460500"/>
                        <a:ext cx="309562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324533"/>
              </p:ext>
            </p:extLst>
          </p:nvPr>
        </p:nvGraphicFramePr>
        <p:xfrm>
          <a:off x="4748212" y="1389062"/>
          <a:ext cx="31686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9" name="Equation" r:id="rId6" imgW="990170" imgH="241195" progId="Equation.DSMT4">
                  <p:embed/>
                </p:oleObj>
              </mc:Choice>
              <mc:Fallback>
                <p:oleObj name="Equation" r:id="rId6" imgW="990170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212" y="1389062"/>
                        <a:ext cx="31686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3557587" y="3344861"/>
            <a:ext cx="3660592" cy="27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>
              <a:latin typeface="Arial" panose="020B0604020202020204" pitchFamily="34" charset="0"/>
            </a:endParaRPr>
          </a:p>
        </p:txBody>
      </p:sp>
      <p:graphicFrame>
        <p:nvGraphicFramePr>
          <p:cNvPr id="1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907510"/>
              </p:ext>
            </p:extLst>
          </p:nvPr>
        </p:nvGraphicFramePr>
        <p:xfrm>
          <a:off x="1581150" y="2397124"/>
          <a:ext cx="8861756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0" name="Equation" r:id="rId8" imgW="3619500" imgH="241300" progId="Equation.DSMT4">
                  <p:embed/>
                </p:oleObj>
              </mc:Choice>
              <mc:Fallback>
                <p:oleObj name="Equation" r:id="rId8" imgW="3619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2397124"/>
                        <a:ext cx="8861756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144871"/>
              </p:ext>
            </p:extLst>
          </p:nvPr>
        </p:nvGraphicFramePr>
        <p:xfrm>
          <a:off x="1508125" y="3117850"/>
          <a:ext cx="8934781" cy="626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1" name="Equation" r:id="rId10" imgW="3670300" imgH="254000" progId="Equation.DSMT4">
                  <p:embed/>
                </p:oleObj>
              </mc:Choice>
              <mc:Fallback>
                <p:oleObj name="Equation" r:id="rId10" imgW="3670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3117850"/>
                        <a:ext cx="8934781" cy="6268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45"/>
          <p:cNvSpPr>
            <a:spLocks noChangeArrowheads="1"/>
          </p:cNvSpPr>
          <p:nvPr/>
        </p:nvSpPr>
        <p:spPr bwMode="auto">
          <a:xfrm>
            <a:off x="2300287" y="3405186"/>
            <a:ext cx="3660592" cy="27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1085771" y="846137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3000" dirty="0">
                <a:latin typeface="仿宋" panose="02010609060101010101" pitchFamily="49" charset="-122"/>
                <a:ea typeface="仿宋" panose="02010609060101010101" pitchFamily="49" charset="-122"/>
              </a:rPr>
              <a:t>非线性摄像机模型</a:t>
            </a:r>
            <a:endParaRPr lang="en-US" altLang="zh-CN" sz="3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3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3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径向畸变</a:t>
            </a:r>
            <a:r>
              <a:rPr lang="zh-CN" altLang="en-US" sz="3000" dirty="0">
                <a:latin typeface="仿宋" panose="02010609060101010101" pitchFamily="49" charset="-122"/>
                <a:ea typeface="仿宋" panose="02010609060101010101" pitchFamily="49" charset="-122"/>
              </a:rPr>
              <a:t>，离心畸变，薄棱镜畸变 </a:t>
            </a:r>
          </a:p>
        </p:txBody>
      </p:sp>
    </p:spTree>
    <p:extLst>
      <p:ext uri="{BB962C8B-B14F-4D97-AF65-F5344CB8AC3E}">
        <p14:creationId xmlns:p14="http://schemas.microsoft.com/office/powerpoint/2010/main" val="39743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线性摄像机模型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584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584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85266B-AA45-44FB-AE75-80DAD5A90F74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1" name="Rectangle 11"/>
          <p:cNvSpPr txBox="1">
            <a:spLocks noChangeArrowheads="1"/>
          </p:cNvSpPr>
          <p:nvPr/>
        </p:nvSpPr>
        <p:spPr bwMode="auto">
          <a:xfrm>
            <a:off x="1013678" y="1158875"/>
            <a:ext cx="81819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  <a:cs typeface="+mn-cs"/>
              </a:rPr>
              <a:t> 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                    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1390650" y="1512887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3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径向畸变：</a:t>
            </a:r>
            <a:endParaRPr lang="en-US" altLang="zh-CN" sz="3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3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3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3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3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3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3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通常</a:t>
            </a:r>
            <a:r>
              <a:rPr lang="zh-CN" altLang="en-US" sz="3000" dirty="0">
                <a:latin typeface="仿宋" panose="02010609060101010101" pitchFamily="49" charset="-122"/>
                <a:ea typeface="仿宋" panose="02010609060101010101" pitchFamily="49" charset="-122"/>
              </a:rPr>
              <a:t>仅考虑径向畸变</a:t>
            </a:r>
            <a:endParaRPr lang="en-US" altLang="zh-CN" sz="3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68" y="2051149"/>
            <a:ext cx="6438963" cy="24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5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275"/>
            <a:ext cx="12196763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35" name="组合 7"/>
          <p:cNvGrpSpPr>
            <a:grpSpLocks/>
          </p:cNvGrpSpPr>
          <p:nvPr/>
        </p:nvGrpSpPr>
        <p:grpSpPr bwMode="auto">
          <a:xfrm>
            <a:off x="4946650" y="1328738"/>
            <a:ext cx="2301875" cy="2308225"/>
            <a:chOff x="0" y="0"/>
            <a:chExt cx="2301875" cy="2308226"/>
          </a:xfrm>
        </p:grpSpPr>
        <p:sp>
          <p:nvSpPr>
            <p:cNvPr id="44043" name="Oval 5"/>
            <p:cNvSpPr>
              <a:spLocks noChangeArrowheads="1"/>
            </p:cNvSpPr>
            <p:nvPr/>
          </p:nvSpPr>
          <p:spPr bwMode="auto">
            <a:xfrm>
              <a:off x="0" y="0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4044" name="Freeform 6"/>
            <p:cNvSpPr>
              <a:spLocks noEditPoints="1" noChangeArrowheads="1"/>
            </p:cNvSpPr>
            <p:nvPr/>
          </p:nvSpPr>
          <p:spPr bwMode="auto">
            <a:xfrm>
              <a:off x="123825" y="123825"/>
              <a:ext cx="2054225" cy="2058988"/>
            </a:xfrm>
            <a:custGeom>
              <a:avLst/>
              <a:gdLst>
                <a:gd name="T0" fmla="*/ 2147483646 w 3306"/>
                <a:gd name="T1" fmla="*/ 0 h 3306"/>
                <a:gd name="T2" fmla="*/ 2147483646 w 3306"/>
                <a:gd name="T3" fmla="*/ 2147483646 h 3306"/>
                <a:gd name="T4" fmla="*/ 2147483646 w 3306"/>
                <a:gd name="T5" fmla="*/ 2147483646 h 3306"/>
                <a:gd name="T6" fmla="*/ 0 w 3306"/>
                <a:gd name="T7" fmla="*/ 2147483646 h 3306"/>
                <a:gd name="T8" fmla="*/ 2147483646 w 3306"/>
                <a:gd name="T9" fmla="*/ 0 h 3306"/>
                <a:gd name="T10" fmla="*/ 2147483646 w 3306"/>
                <a:gd name="T11" fmla="*/ 2147483646 h 3306"/>
                <a:gd name="T12" fmla="*/ 2147483646 w 3306"/>
                <a:gd name="T13" fmla="*/ 2147483646 h 3306"/>
                <a:gd name="T14" fmla="*/ 2147483646 w 3306"/>
                <a:gd name="T15" fmla="*/ 2147483646 h 3306"/>
                <a:gd name="T16" fmla="*/ 2147483646 w 3306"/>
                <a:gd name="T17" fmla="*/ 2147483646 h 3306"/>
                <a:gd name="T18" fmla="*/ 2147483646 w 3306"/>
                <a:gd name="T19" fmla="*/ 2147483646 h 33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6"/>
                <a:gd name="T31" fmla="*/ 0 h 3306"/>
                <a:gd name="T32" fmla="*/ 3306 w 3306"/>
                <a:gd name="T33" fmla="*/ 3306 h 33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036" name="TextBox 12"/>
          <p:cNvSpPr>
            <a:spLocks noChangeArrowheads="1"/>
          </p:cNvSpPr>
          <p:nvPr/>
        </p:nvSpPr>
        <p:spPr bwMode="auto">
          <a:xfrm>
            <a:off x="1562100" y="3754438"/>
            <a:ext cx="8785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Courier New" panose="02070309020205020404" pitchFamily="49" charset="0"/>
                <a:sym typeface="微软雅黑" panose="020B0503020204020204" pitchFamily="34" charset="-122"/>
              </a:rPr>
              <a:t>相对位姿测量算法</a:t>
            </a:r>
          </a:p>
        </p:txBody>
      </p:sp>
      <p:sp>
        <p:nvSpPr>
          <p:cNvPr id="44037" name="直接连接符 13"/>
          <p:cNvSpPr>
            <a:spLocks noChangeShapeType="1"/>
          </p:cNvSpPr>
          <p:nvPr/>
        </p:nvSpPr>
        <p:spPr bwMode="auto">
          <a:xfrm>
            <a:off x="2641600" y="4570413"/>
            <a:ext cx="6913563" cy="1587"/>
          </a:xfrm>
          <a:prstGeom prst="line">
            <a:avLst/>
          </a:prstGeom>
          <a:noFill/>
          <a:ln w="9525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38" name="Freeform 10"/>
          <p:cNvSpPr>
            <a:spLocks noEditPoints="1" noChangeArrowheads="1"/>
          </p:cNvSpPr>
          <p:nvPr/>
        </p:nvSpPr>
        <p:spPr bwMode="auto">
          <a:xfrm>
            <a:off x="5413375" y="1700213"/>
            <a:ext cx="1370013" cy="1320800"/>
          </a:xfrm>
          <a:custGeom>
            <a:avLst/>
            <a:gdLst>
              <a:gd name="T0" fmla="*/ 2147483646 w 1139"/>
              <a:gd name="T1" fmla="*/ 2147483646 h 1088"/>
              <a:gd name="T2" fmla="*/ 2147483646 w 1139"/>
              <a:gd name="T3" fmla="*/ 2147483646 h 1088"/>
              <a:gd name="T4" fmla="*/ 2147483646 w 1139"/>
              <a:gd name="T5" fmla="*/ 2147483646 h 1088"/>
              <a:gd name="T6" fmla="*/ 2147483646 w 1139"/>
              <a:gd name="T7" fmla="*/ 2147483646 h 1088"/>
              <a:gd name="T8" fmla="*/ 2147483646 w 1139"/>
              <a:gd name="T9" fmla="*/ 2147483646 h 1088"/>
              <a:gd name="T10" fmla="*/ 2147483646 w 1139"/>
              <a:gd name="T11" fmla="*/ 2147483646 h 1088"/>
              <a:gd name="T12" fmla="*/ 2147483646 w 1139"/>
              <a:gd name="T13" fmla="*/ 2147483646 h 1088"/>
              <a:gd name="T14" fmla="*/ 2147483646 w 1139"/>
              <a:gd name="T15" fmla="*/ 2147483646 h 1088"/>
              <a:gd name="T16" fmla="*/ 2147483646 w 1139"/>
              <a:gd name="T17" fmla="*/ 2147483646 h 1088"/>
              <a:gd name="T18" fmla="*/ 2147483646 w 1139"/>
              <a:gd name="T19" fmla="*/ 2147483646 h 1088"/>
              <a:gd name="T20" fmla="*/ 2147483646 w 1139"/>
              <a:gd name="T21" fmla="*/ 2147483646 h 1088"/>
              <a:gd name="T22" fmla="*/ 2147483646 w 1139"/>
              <a:gd name="T23" fmla="*/ 2147483646 h 1088"/>
              <a:gd name="T24" fmla="*/ 2147483646 w 1139"/>
              <a:gd name="T25" fmla="*/ 2147483646 h 1088"/>
              <a:gd name="T26" fmla="*/ 2147483646 w 1139"/>
              <a:gd name="T27" fmla="*/ 2147483646 h 1088"/>
              <a:gd name="T28" fmla="*/ 2147483646 w 1139"/>
              <a:gd name="T29" fmla="*/ 2147483646 h 1088"/>
              <a:gd name="T30" fmla="*/ 2147483646 w 1139"/>
              <a:gd name="T31" fmla="*/ 2147483646 h 1088"/>
              <a:gd name="T32" fmla="*/ 2147483646 w 1139"/>
              <a:gd name="T33" fmla="*/ 2147483646 h 1088"/>
              <a:gd name="T34" fmla="*/ 2147483646 w 1139"/>
              <a:gd name="T35" fmla="*/ 2147483646 h 1088"/>
              <a:gd name="T36" fmla="*/ 2147483646 w 1139"/>
              <a:gd name="T37" fmla="*/ 2147483646 h 1088"/>
              <a:gd name="T38" fmla="*/ 2147483646 w 1139"/>
              <a:gd name="T39" fmla="*/ 2147483646 h 1088"/>
              <a:gd name="T40" fmla="*/ 2147483646 w 1139"/>
              <a:gd name="T41" fmla="*/ 2147483646 h 1088"/>
              <a:gd name="T42" fmla="*/ 2147483646 w 1139"/>
              <a:gd name="T43" fmla="*/ 2147483646 h 1088"/>
              <a:gd name="T44" fmla="*/ 2147483646 w 1139"/>
              <a:gd name="T45" fmla="*/ 2147483646 h 1088"/>
              <a:gd name="T46" fmla="*/ 2147483646 w 1139"/>
              <a:gd name="T47" fmla="*/ 2147483646 h 1088"/>
              <a:gd name="T48" fmla="*/ 0 w 1139"/>
              <a:gd name="T49" fmla="*/ 2147483646 h 1088"/>
              <a:gd name="T50" fmla="*/ 2147483646 w 1139"/>
              <a:gd name="T51" fmla="*/ 2147483646 h 1088"/>
              <a:gd name="T52" fmla="*/ 2147483646 w 1139"/>
              <a:gd name="T53" fmla="*/ 2147483646 h 1088"/>
              <a:gd name="T54" fmla="*/ 2147483646 w 1139"/>
              <a:gd name="T55" fmla="*/ 2147483646 h 1088"/>
              <a:gd name="T56" fmla="*/ 2147483646 w 1139"/>
              <a:gd name="T57" fmla="*/ 2147483646 h 1088"/>
              <a:gd name="T58" fmla="*/ 2147483646 w 1139"/>
              <a:gd name="T59" fmla="*/ 2147483646 h 1088"/>
              <a:gd name="T60" fmla="*/ 2147483646 w 1139"/>
              <a:gd name="T61" fmla="*/ 2147483646 h 1088"/>
              <a:gd name="T62" fmla="*/ 2147483646 w 1139"/>
              <a:gd name="T63" fmla="*/ 2147483646 h 1088"/>
              <a:gd name="T64" fmla="*/ 2147483646 w 1139"/>
              <a:gd name="T65" fmla="*/ 2147483646 h 1088"/>
              <a:gd name="T66" fmla="*/ 2147483646 w 1139"/>
              <a:gd name="T67" fmla="*/ 2147483646 h 1088"/>
              <a:gd name="T68" fmla="*/ 2147483646 w 1139"/>
              <a:gd name="T69" fmla="*/ 2147483646 h 1088"/>
              <a:gd name="T70" fmla="*/ 2147483646 w 1139"/>
              <a:gd name="T71" fmla="*/ 2147483646 h 1088"/>
              <a:gd name="T72" fmla="*/ 2147483646 w 1139"/>
              <a:gd name="T73" fmla="*/ 2147483646 h 1088"/>
              <a:gd name="T74" fmla="*/ 2147483646 w 1139"/>
              <a:gd name="T75" fmla="*/ 2147483646 h 1088"/>
              <a:gd name="T76" fmla="*/ 2147483646 w 1139"/>
              <a:gd name="T77" fmla="*/ 2147483646 h 1088"/>
              <a:gd name="T78" fmla="*/ 2147483646 w 1139"/>
              <a:gd name="T79" fmla="*/ 2147483646 h 1088"/>
              <a:gd name="T80" fmla="*/ 2147483646 w 1139"/>
              <a:gd name="T81" fmla="*/ 2147483646 h 1088"/>
              <a:gd name="T82" fmla="*/ 2147483646 w 1139"/>
              <a:gd name="T83" fmla="*/ 2147483646 h 1088"/>
              <a:gd name="T84" fmla="*/ 2147483646 w 1139"/>
              <a:gd name="T85" fmla="*/ 2147483646 h 1088"/>
              <a:gd name="T86" fmla="*/ 2147483646 w 1139"/>
              <a:gd name="T87" fmla="*/ 2147483646 h 1088"/>
              <a:gd name="T88" fmla="*/ 2147483646 w 1139"/>
              <a:gd name="T89" fmla="*/ 2147483646 h 1088"/>
              <a:gd name="T90" fmla="*/ 2147483646 w 1139"/>
              <a:gd name="T91" fmla="*/ 2147483646 h 1088"/>
              <a:gd name="T92" fmla="*/ 2147483646 w 1139"/>
              <a:gd name="T93" fmla="*/ 2147483646 h 1088"/>
              <a:gd name="T94" fmla="*/ 2147483646 w 1139"/>
              <a:gd name="T95" fmla="*/ 2147483646 h 108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139"/>
              <a:gd name="T145" fmla="*/ 0 h 1088"/>
              <a:gd name="T146" fmla="*/ 1139 w 1139"/>
              <a:gd name="T147" fmla="*/ 1088 h 108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39" name="Oval 42"/>
          <p:cNvSpPr>
            <a:spLocks noChangeAspect="1" noChangeArrowheads="1"/>
          </p:cNvSpPr>
          <p:nvPr/>
        </p:nvSpPr>
        <p:spPr bwMode="auto">
          <a:xfrm>
            <a:off x="4970463" y="4889500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44040" name="TextBox 44"/>
          <p:cNvSpPr>
            <a:spLocks noChangeArrowheads="1"/>
          </p:cNvSpPr>
          <p:nvPr/>
        </p:nvSpPr>
        <p:spPr bwMode="auto">
          <a:xfrm>
            <a:off x="5334000" y="4810125"/>
            <a:ext cx="226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基本问题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041" name="Oval 42"/>
          <p:cNvSpPr>
            <a:spLocks noChangeAspect="1" noChangeArrowheads="1"/>
          </p:cNvSpPr>
          <p:nvPr/>
        </p:nvSpPr>
        <p:spPr bwMode="auto">
          <a:xfrm>
            <a:off x="4967288" y="5422900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44042" name="TextBox 44"/>
          <p:cNvSpPr>
            <a:spLocks noChangeArrowheads="1"/>
          </p:cNvSpPr>
          <p:nvPr/>
        </p:nvSpPr>
        <p:spPr bwMode="auto">
          <a:xfrm>
            <a:off x="5354638" y="5330825"/>
            <a:ext cx="226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线性求解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220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2.1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基本问题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2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608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F3C13-EC90-41CD-A503-990F96D5C59C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相对位姿估计的基本问题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9" name="Rectangle 10"/>
          <p:cNvSpPr txBox="1">
            <a:spLocks noChangeArrowheads="1"/>
          </p:cNvSpPr>
          <p:nvPr/>
        </p:nvSpPr>
        <p:spPr bwMode="auto">
          <a:xfrm>
            <a:off x="1204913" y="1628800"/>
            <a:ext cx="4893468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已知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：相机内参数；多个</a:t>
            </a:r>
            <a:r>
              <a:rPr lang="zh-CN" altLang="en-US" sz="2800" kern="0" noProof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空间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上的特征点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非共面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在目标坐标系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(3D)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和相平面坐标系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(2D)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坐标；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输出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：目标坐标系相对相机坐标系的位置和姿态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1" t="42745" r="148" b="5806"/>
          <a:stretch/>
        </p:blipFill>
        <p:spPr>
          <a:xfrm>
            <a:off x="6262337" y="1628800"/>
            <a:ext cx="5400601" cy="352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2.1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基本问题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2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608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F3C13-EC90-41CD-A503-990F96D5C59C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基本思想示意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93" y="1429576"/>
            <a:ext cx="7753422" cy="5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8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求解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2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线性求解基本</a:t>
            </a: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方程：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 bwMode="auto">
          <a:xfrm>
            <a:off x="1057821" y="1601498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对每一个特征点，均有：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</p:txBody>
      </p:sp>
      <p:graphicFrame>
        <p:nvGraphicFramePr>
          <p:cNvPr id="1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250239"/>
              </p:ext>
            </p:extLst>
          </p:nvPr>
        </p:nvGraphicFramePr>
        <p:xfrm>
          <a:off x="1225189" y="2132856"/>
          <a:ext cx="903287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3" name="Equation" r:id="rId4" imgW="4228920" imgH="939600" progId="Equation.DSMT4">
                  <p:embed/>
                </p:oleObj>
              </mc:Choice>
              <mc:Fallback>
                <p:oleObj name="Equation" r:id="rId4" imgW="422892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189" y="2132856"/>
                        <a:ext cx="9032875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435328"/>
              </p:ext>
            </p:extLst>
          </p:nvPr>
        </p:nvGraphicFramePr>
        <p:xfrm>
          <a:off x="1330325" y="4388689"/>
          <a:ext cx="4856162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4" name="Equation" r:id="rId6" imgW="2273040" imgH="939600" progId="Equation.DSMT4">
                  <p:embed/>
                </p:oleObj>
              </mc:Choice>
              <mc:Fallback>
                <p:oleObj name="Equation" r:id="rId6" imgW="227304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4388689"/>
                        <a:ext cx="4856162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1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求解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2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线性求解基本</a:t>
            </a: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方程：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 bwMode="auto">
          <a:xfrm>
            <a:off x="1057821" y="1601498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对每一个特征点，均有：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展开第一行：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2800" kern="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类似</a:t>
            </a:r>
            <a:r>
              <a:rPr lang="zh-CN" altLang="en-US" sz="2800" kern="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展开第二、三行：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394468"/>
              </p:ext>
            </p:extLst>
          </p:nvPr>
        </p:nvGraphicFramePr>
        <p:xfrm>
          <a:off x="2342108" y="2027176"/>
          <a:ext cx="4792663" cy="222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7" name="Equation" r:id="rId4" imgW="2032000" imgH="939800" progId="Equation.DSMT4">
                  <p:embed/>
                </p:oleObj>
              </mc:Choice>
              <mc:Fallback>
                <p:oleObj name="Equation" r:id="rId4" imgW="20320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2108" y="2027176"/>
                        <a:ext cx="4792663" cy="222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359769" y="4673767"/>
                <a:ext cx="48020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800" i="1" dirty="0" smtClean="0"/>
                  <a:t>+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sz="2800" i="1" baseline="-250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69" y="4673767"/>
                <a:ext cx="4802020" cy="430887"/>
              </a:xfrm>
              <a:prstGeom prst="rect">
                <a:avLst/>
              </a:prstGeom>
              <a:blipFill rotWithShape="0">
                <a:blip r:embed="rId6"/>
                <a:stretch>
                  <a:fillRect t="-2571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2359769" y="5749802"/>
                <a:ext cx="4974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22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800" i="1" dirty="0" smtClean="0"/>
                  <a:t>+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23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800" i="1" baseline="-25000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69" y="5749802"/>
                <a:ext cx="4974632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25352" b="-49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685564" y="6188667"/>
                <a:ext cx="46488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31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800" i="1" dirty="0" smtClean="0"/>
                  <a:t>+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33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zh-CN" altLang="en-US" sz="2800" i="1" baseline="-250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564" y="6188667"/>
                <a:ext cx="4648837" cy="430887"/>
              </a:xfrm>
              <a:prstGeom prst="rect">
                <a:avLst/>
              </a:prstGeom>
              <a:blipFill rotWithShape="0">
                <a:blip r:embed="rId8"/>
                <a:stretch>
                  <a:fillRect t="-25352" b="-49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弧形箭头 5"/>
          <p:cNvSpPr/>
          <p:nvPr/>
        </p:nvSpPr>
        <p:spPr bwMode="auto">
          <a:xfrm>
            <a:off x="7538541" y="4889210"/>
            <a:ext cx="576064" cy="1624636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92848" y="5491053"/>
                <a:ext cx="333425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</m:oMath>
                  </m:oMathPara>
                </a14:m>
                <a:endParaRPr lang="zh-CN" altLang="en-US" sz="2800" i="1" baseline="-250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848" y="5491053"/>
                <a:ext cx="333425" cy="42094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0" y="257175"/>
            <a:ext cx="695325" cy="83343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23555" name="Freeform 6"/>
          <p:cNvSpPr>
            <a:spLocks noChangeArrowheads="1"/>
          </p:cNvSpPr>
          <p:nvPr/>
        </p:nvSpPr>
        <p:spPr bwMode="auto">
          <a:xfrm>
            <a:off x="141288" y="376238"/>
            <a:ext cx="530225" cy="668337"/>
          </a:xfrm>
          <a:custGeom>
            <a:avLst/>
            <a:gdLst>
              <a:gd name="T0" fmla="*/ 2147483646 w 1173"/>
              <a:gd name="T1" fmla="*/ 2147483646 h 1472"/>
              <a:gd name="T2" fmla="*/ 2147483646 w 1173"/>
              <a:gd name="T3" fmla="*/ 2147483646 h 1472"/>
              <a:gd name="T4" fmla="*/ 2147483646 w 1173"/>
              <a:gd name="T5" fmla="*/ 2147483646 h 1472"/>
              <a:gd name="T6" fmla="*/ 2147483646 w 1173"/>
              <a:gd name="T7" fmla="*/ 2147483646 h 1472"/>
              <a:gd name="T8" fmla="*/ 2147483646 w 1173"/>
              <a:gd name="T9" fmla="*/ 2147483646 h 1472"/>
              <a:gd name="T10" fmla="*/ 2147483646 w 1173"/>
              <a:gd name="T11" fmla="*/ 2147483646 h 1472"/>
              <a:gd name="T12" fmla="*/ 0 w 1173"/>
              <a:gd name="T13" fmla="*/ 2147483646 h 1472"/>
              <a:gd name="T14" fmla="*/ 2147483646 w 1173"/>
              <a:gd name="T15" fmla="*/ 2147483646 h 1472"/>
              <a:gd name="T16" fmla="*/ 2147483646 w 1173"/>
              <a:gd name="T17" fmla="*/ 2147483646 h 1472"/>
              <a:gd name="T18" fmla="*/ 2147483646 w 1173"/>
              <a:gd name="T19" fmla="*/ 2147483646 h 1472"/>
              <a:gd name="T20" fmla="*/ 2147483646 w 1173"/>
              <a:gd name="T21" fmla="*/ 2147483646 h 1472"/>
              <a:gd name="T22" fmla="*/ 2147483646 w 1173"/>
              <a:gd name="T23" fmla="*/ 2147483646 h 1472"/>
              <a:gd name="T24" fmla="*/ 2147483646 w 1173"/>
              <a:gd name="T25" fmla="*/ 2147483646 h 1472"/>
              <a:gd name="T26" fmla="*/ 2147483646 w 1173"/>
              <a:gd name="T27" fmla="*/ 2147483646 h 1472"/>
              <a:gd name="T28" fmla="*/ 2147483646 w 1173"/>
              <a:gd name="T29" fmla="*/ 2147483646 h 14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73"/>
              <a:gd name="T46" fmla="*/ 0 h 1472"/>
              <a:gd name="T47" fmla="*/ 1173 w 1173"/>
              <a:gd name="T48" fmla="*/ 1472 h 147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73" h="1472">
                <a:moveTo>
                  <a:pt x="1131" y="535"/>
                </a:moveTo>
                <a:lnTo>
                  <a:pt x="1095" y="47"/>
                </a:lnTo>
                <a:cubicBezTo>
                  <a:pt x="1090" y="47"/>
                  <a:pt x="1081" y="49"/>
                  <a:pt x="1067" y="54"/>
                </a:cubicBezTo>
                <a:cubicBezTo>
                  <a:pt x="1043" y="64"/>
                  <a:pt x="1022" y="68"/>
                  <a:pt x="1003" y="68"/>
                </a:cubicBezTo>
                <a:cubicBezTo>
                  <a:pt x="975" y="68"/>
                  <a:pt x="947" y="64"/>
                  <a:pt x="919" y="54"/>
                </a:cubicBezTo>
                <a:cubicBezTo>
                  <a:pt x="810" y="17"/>
                  <a:pt x="714" y="0"/>
                  <a:pt x="629" y="5"/>
                </a:cubicBezTo>
                <a:cubicBezTo>
                  <a:pt x="214" y="24"/>
                  <a:pt x="5" y="278"/>
                  <a:pt x="0" y="768"/>
                </a:cubicBezTo>
                <a:cubicBezTo>
                  <a:pt x="5" y="1225"/>
                  <a:pt x="219" y="1458"/>
                  <a:pt x="643" y="1467"/>
                </a:cubicBezTo>
                <a:cubicBezTo>
                  <a:pt x="912" y="1472"/>
                  <a:pt x="1088" y="1345"/>
                  <a:pt x="1173" y="1086"/>
                </a:cubicBezTo>
                <a:lnTo>
                  <a:pt x="1088" y="1036"/>
                </a:lnTo>
                <a:cubicBezTo>
                  <a:pt x="999" y="1258"/>
                  <a:pt x="867" y="1369"/>
                  <a:pt x="692" y="1369"/>
                </a:cubicBezTo>
                <a:cubicBezTo>
                  <a:pt x="424" y="1359"/>
                  <a:pt x="290" y="1145"/>
                  <a:pt x="290" y="725"/>
                </a:cubicBezTo>
                <a:cubicBezTo>
                  <a:pt x="290" y="316"/>
                  <a:pt x="408" y="108"/>
                  <a:pt x="643" y="104"/>
                </a:cubicBezTo>
                <a:cubicBezTo>
                  <a:pt x="827" y="94"/>
                  <a:pt x="961" y="250"/>
                  <a:pt x="1046" y="570"/>
                </a:cubicBezTo>
                <a:lnTo>
                  <a:pt x="1131" y="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6" name="Freeform 7"/>
          <p:cNvSpPr>
            <a:spLocks noEditPoints="1" noChangeArrowheads="1"/>
          </p:cNvSpPr>
          <p:nvPr/>
        </p:nvSpPr>
        <p:spPr bwMode="auto">
          <a:xfrm>
            <a:off x="755650" y="852488"/>
            <a:ext cx="990600" cy="201612"/>
          </a:xfrm>
          <a:custGeom>
            <a:avLst/>
            <a:gdLst>
              <a:gd name="T0" fmla="*/ 2147483646 w 2195"/>
              <a:gd name="T1" fmla="*/ 2147483646 h 445"/>
              <a:gd name="T2" fmla="*/ 2147483646 w 2195"/>
              <a:gd name="T3" fmla="*/ 2147483646 h 445"/>
              <a:gd name="T4" fmla="*/ 2147483646 w 2195"/>
              <a:gd name="T5" fmla="*/ 2147483646 h 445"/>
              <a:gd name="T6" fmla="*/ 2147483646 w 2195"/>
              <a:gd name="T7" fmla="*/ 2147483646 h 445"/>
              <a:gd name="T8" fmla="*/ 2147483646 w 2195"/>
              <a:gd name="T9" fmla="*/ 2147483646 h 445"/>
              <a:gd name="T10" fmla="*/ 2147483646 w 2195"/>
              <a:gd name="T11" fmla="*/ 2147483646 h 445"/>
              <a:gd name="T12" fmla="*/ 2147483646 w 2195"/>
              <a:gd name="T13" fmla="*/ 2147483646 h 445"/>
              <a:gd name="T14" fmla="*/ 2147483646 w 2195"/>
              <a:gd name="T15" fmla="*/ 2147483646 h 445"/>
              <a:gd name="T16" fmla="*/ 2147483646 w 2195"/>
              <a:gd name="T17" fmla="*/ 2147483646 h 445"/>
              <a:gd name="T18" fmla="*/ 2147483646 w 2195"/>
              <a:gd name="T19" fmla="*/ 2147483646 h 445"/>
              <a:gd name="T20" fmla="*/ 2147483646 w 2195"/>
              <a:gd name="T21" fmla="*/ 2147483646 h 445"/>
              <a:gd name="T22" fmla="*/ 2147483646 w 2195"/>
              <a:gd name="T23" fmla="*/ 2147483646 h 445"/>
              <a:gd name="T24" fmla="*/ 2147483646 w 2195"/>
              <a:gd name="T25" fmla="*/ 2147483646 h 445"/>
              <a:gd name="T26" fmla="*/ 2147483646 w 2195"/>
              <a:gd name="T27" fmla="*/ 2147483646 h 445"/>
              <a:gd name="T28" fmla="*/ 2147483646 w 2195"/>
              <a:gd name="T29" fmla="*/ 2147483646 h 445"/>
              <a:gd name="T30" fmla="*/ 2147483646 w 2195"/>
              <a:gd name="T31" fmla="*/ 2147483646 h 445"/>
              <a:gd name="T32" fmla="*/ 2147483646 w 2195"/>
              <a:gd name="T33" fmla="*/ 2147483646 h 445"/>
              <a:gd name="T34" fmla="*/ 2147483646 w 2195"/>
              <a:gd name="T35" fmla="*/ 2147483646 h 445"/>
              <a:gd name="T36" fmla="*/ 2147483646 w 2195"/>
              <a:gd name="T37" fmla="*/ 2147483646 h 445"/>
              <a:gd name="T38" fmla="*/ 2147483646 w 2195"/>
              <a:gd name="T39" fmla="*/ 2147483646 h 445"/>
              <a:gd name="T40" fmla="*/ 2147483646 w 2195"/>
              <a:gd name="T41" fmla="*/ 2147483646 h 445"/>
              <a:gd name="T42" fmla="*/ 2147483646 w 2195"/>
              <a:gd name="T43" fmla="*/ 2147483646 h 445"/>
              <a:gd name="T44" fmla="*/ 2147483646 w 2195"/>
              <a:gd name="T45" fmla="*/ 2147483646 h 445"/>
              <a:gd name="T46" fmla="*/ 2147483646 w 2195"/>
              <a:gd name="T47" fmla="*/ 2147483646 h 445"/>
              <a:gd name="T48" fmla="*/ 2147483646 w 2195"/>
              <a:gd name="T49" fmla="*/ 2147483646 h 445"/>
              <a:gd name="T50" fmla="*/ 2147483646 w 2195"/>
              <a:gd name="T51" fmla="*/ 2147483646 h 445"/>
              <a:gd name="T52" fmla="*/ 2147483646 w 2195"/>
              <a:gd name="T53" fmla="*/ 2147483646 h 445"/>
              <a:gd name="T54" fmla="*/ 2147483646 w 2195"/>
              <a:gd name="T55" fmla="*/ 2147483646 h 445"/>
              <a:gd name="T56" fmla="*/ 2147483646 w 2195"/>
              <a:gd name="T57" fmla="*/ 2147483646 h 445"/>
              <a:gd name="T58" fmla="*/ 2147483646 w 2195"/>
              <a:gd name="T59" fmla="*/ 2147483646 h 445"/>
              <a:gd name="T60" fmla="*/ 2147483646 w 2195"/>
              <a:gd name="T61" fmla="*/ 2147483646 h 445"/>
              <a:gd name="T62" fmla="*/ 2147483646 w 2195"/>
              <a:gd name="T63" fmla="*/ 2147483646 h 445"/>
              <a:gd name="T64" fmla="*/ 2147483646 w 2195"/>
              <a:gd name="T65" fmla="*/ 2147483646 h 445"/>
              <a:gd name="T66" fmla="*/ 2147483646 w 2195"/>
              <a:gd name="T67" fmla="*/ 2147483646 h 445"/>
              <a:gd name="T68" fmla="*/ 2147483646 w 2195"/>
              <a:gd name="T69" fmla="*/ 2147483646 h 445"/>
              <a:gd name="T70" fmla="*/ 2147483646 w 2195"/>
              <a:gd name="T71" fmla="*/ 2147483646 h 445"/>
              <a:gd name="T72" fmla="*/ 2147483646 w 2195"/>
              <a:gd name="T73" fmla="*/ 2147483646 h 445"/>
              <a:gd name="T74" fmla="*/ 2147483646 w 2195"/>
              <a:gd name="T75" fmla="*/ 2147483646 h 445"/>
              <a:gd name="T76" fmla="*/ 2147483646 w 2195"/>
              <a:gd name="T77" fmla="*/ 2147483646 h 445"/>
              <a:gd name="T78" fmla="*/ 2147483646 w 2195"/>
              <a:gd name="T79" fmla="*/ 2147483646 h 445"/>
              <a:gd name="T80" fmla="*/ 2147483646 w 2195"/>
              <a:gd name="T81" fmla="*/ 2147483646 h 445"/>
              <a:gd name="T82" fmla="*/ 2147483646 w 2195"/>
              <a:gd name="T83" fmla="*/ 2147483646 h 445"/>
              <a:gd name="T84" fmla="*/ 2147483646 w 2195"/>
              <a:gd name="T85" fmla="*/ 2147483646 h 445"/>
              <a:gd name="T86" fmla="*/ 2147483646 w 2195"/>
              <a:gd name="T87" fmla="*/ 2147483646 h 445"/>
              <a:gd name="T88" fmla="*/ 2147483646 w 2195"/>
              <a:gd name="T89" fmla="*/ 2147483646 h 445"/>
              <a:gd name="T90" fmla="*/ 2147483646 w 2195"/>
              <a:gd name="T91" fmla="*/ 2147483646 h 445"/>
              <a:gd name="T92" fmla="*/ 2147483646 w 2195"/>
              <a:gd name="T93" fmla="*/ 2147483646 h 445"/>
              <a:gd name="T94" fmla="*/ 2147483646 w 2195"/>
              <a:gd name="T95" fmla="*/ 2147483646 h 445"/>
              <a:gd name="T96" fmla="*/ 2147483646 w 2195"/>
              <a:gd name="T97" fmla="*/ 2147483646 h 44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195"/>
              <a:gd name="T148" fmla="*/ 0 h 445"/>
              <a:gd name="T149" fmla="*/ 2195 w 2195"/>
              <a:gd name="T150" fmla="*/ 445 h 44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195" h="445">
                <a:moveTo>
                  <a:pt x="154" y="142"/>
                </a:moveTo>
                <a:cubicBezTo>
                  <a:pt x="86" y="144"/>
                  <a:pt x="51" y="189"/>
                  <a:pt x="49" y="278"/>
                </a:cubicBezTo>
                <a:cubicBezTo>
                  <a:pt x="51" y="361"/>
                  <a:pt x="86" y="405"/>
                  <a:pt x="154" y="407"/>
                </a:cubicBezTo>
                <a:cubicBezTo>
                  <a:pt x="218" y="405"/>
                  <a:pt x="251" y="361"/>
                  <a:pt x="252" y="276"/>
                </a:cubicBezTo>
                <a:cubicBezTo>
                  <a:pt x="248" y="193"/>
                  <a:pt x="215" y="148"/>
                  <a:pt x="154" y="142"/>
                </a:cubicBezTo>
                <a:close/>
                <a:moveTo>
                  <a:pt x="152" y="443"/>
                </a:moveTo>
                <a:cubicBezTo>
                  <a:pt x="55" y="437"/>
                  <a:pt x="5" y="383"/>
                  <a:pt x="0" y="280"/>
                </a:cubicBezTo>
                <a:cubicBezTo>
                  <a:pt x="3" y="166"/>
                  <a:pt x="55" y="107"/>
                  <a:pt x="156" y="105"/>
                </a:cubicBezTo>
                <a:cubicBezTo>
                  <a:pt x="250" y="109"/>
                  <a:pt x="299" y="165"/>
                  <a:pt x="303" y="274"/>
                </a:cubicBezTo>
                <a:cubicBezTo>
                  <a:pt x="302" y="385"/>
                  <a:pt x="251" y="442"/>
                  <a:pt x="152" y="443"/>
                </a:cubicBezTo>
                <a:close/>
                <a:moveTo>
                  <a:pt x="665" y="227"/>
                </a:moveTo>
                <a:lnTo>
                  <a:pt x="665" y="434"/>
                </a:lnTo>
                <a:lnTo>
                  <a:pt x="618" y="434"/>
                </a:lnTo>
                <a:lnTo>
                  <a:pt x="618" y="234"/>
                </a:lnTo>
                <a:cubicBezTo>
                  <a:pt x="616" y="174"/>
                  <a:pt x="591" y="144"/>
                  <a:pt x="542" y="142"/>
                </a:cubicBezTo>
                <a:cubicBezTo>
                  <a:pt x="484" y="150"/>
                  <a:pt x="452" y="181"/>
                  <a:pt x="446" y="236"/>
                </a:cubicBezTo>
                <a:lnTo>
                  <a:pt x="446" y="434"/>
                </a:lnTo>
                <a:lnTo>
                  <a:pt x="400" y="436"/>
                </a:lnTo>
                <a:lnTo>
                  <a:pt x="400" y="111"/>
                </a:lnTo>
                <a:lnTo>
                  <a:pt x="446" y="111"/>
                </a:lnTo>
                <a:lnTo>
                  <a:pt x="446" y="160"/>
                </a:lnTo>
                <a:cubicBezTo>
                  <a:pt x="472" y="123"/>
                  <a:pt x="507" y="104"/>
                  <a:pt x="553" y="102"/>
                </a:cubicBezTo>
                <a:cubicBezTo>
                  <a:pt x="628" y="102"/>
                  <a:pt x="665" y="144"/>
                  <a:pt x="665" y="227"/>
                </a:cubicBezTo>
                <a:close/>
                <a:moveTo>
                  <a:pt x="897" y="407"/>
                </a:moveTo>
                <a:lnTo>
                  <a:pt x="906" y="432"/>
                </a:lnTo>
                <a:cubicBezTo>
                  <a:pt x="891" y="438"/>
                  <a:pt x="875" y="441"/>
                  <a:pt x="857" y="441"/>
                </a:cubicBezTo>
                <a:cubicBezTo>
                  <a:pt x="811" y="442"/>
                  <a:pt x="788" y="419"/>
                  <a:pt x="790" y="370"/>
                </a:cubicBezTo>
                <a:lnTo>
                  <a:pt x="790" y="151"/>
                </a:lnTo>
                <a:lnTo>
                  <a:pt x="745" y="151"/>
                </a:lnTo>
                <a:lnTo>
                  <a:pt x="745" y="111"/>
                </a:lnTo>
                <a:lnTo>
                  <a:pt x="790" y="111"/>
                </a:lnTo>
                <a:lnTo>
                  <a:pt x="790" y="24"/>
                </a:lnTo>
                <a:lnTo>
                  <a:pt x="837" y="0"/>
                </a:lnTo>
                <a:lnTo>
                  <a:pt x="837" y="111"/>
                </a:lnTo>
                <a:lnTo>
                  <a:pt x="897" y="111"/>
                </a:lnTo>
                <a:lnTo>
                  <a:pt x="897" y="151"/>
                </a:lnTo>
                <a:lnTo>
                  <a:pt x="837" y="151"/>
                </a:lnTo>
                <a:lnTo>
                  <a:pt x="837" y="370"/>
                </a:lnTo>
                <a:cubicBezTo>
                  <a:pt x="835" y="398"/>
                  <a:pt x="847" y="411"/>
                  <a:pt x="872" y="410"/>
                </a:cubicBezTo>
                <a:cubicBezTo>
                  <a:pt x="881" y="410"/>
                  <a:pt x="890" y="409"/>
                  <a:pt x="897" y="407"/>
                </a:cubicBezTo>
                <a:close/>
                <a:moveTo>
                  <a:pt x="1020" y="249"/>
                </a:moveTo>
                <a:lnTo>
                  <a:pt x="1214" y="249"/>
                </a:lnTo>
                <a:cubicBezTo>
                  <a:pt x="1211" y="184"/>
                  <a:pt x="1179" y="150"/>
                  <a:pt x="1118" y="147"/>
                </a:cubicBezTo>
                <a:cubicBezTo>
                  <a:pt x="1057" y="153"/>
                  <a:pt x="1024" y="187"/>
                  <a:pt x="1020" y="249"/>
                </a:cubicBezTo>
                <a:close/>
                <a:moveTo>
                  <a:pt x="1214" y="334"/>
                </a:moveTo>
                <a:lnTo>
                  <a:pt x="1263" y="347"/>
                </a:lnTo>
                <a:cubicBezTo>
                  <a:pt x="1245" y="413"/>
                  <a:pt x="1198" y="445"/>
                  <a:pt x="1120" y="443"/>
                </a:cubicBezTo>
                <a:cubicBezTo>
                  <a:pt x="1021" y="439"/>
                  <a:pt x="969" y="384"/>
                  <a:pt x="966" y="278"/>
                </a:cubicBezTo>
                <a:cubicBezTo>
                  <a:pt x="971" y="167"/>
                  <a:pt x="1021" y="109"/>
                  <a:pt x="1118" y="105"/>
                </a:cubicBezTo>
                <a:cubicBezTo>
                  <a:pt x="1213" y="107"/>
                  <a:pt x="1262" y="165"/>
                  <a:pt x="1265" y="278"/>
                </a:cubicBezTo>
                <a:cubicBezTo>
                  <a:pt x="1265" y="284"/>
                  <a:pt x="1265" y="288"/>
                  <a:pt x="1265" y="289"/>
                </a:cubicBezTo>
                <a:lnTo>
                  <a:pt x="1018" y="289"/>
                </a:lnTo>
                <a:cubicBezTo>
                  <a:pt x="1021" y="362"/>
                  <a:pt x="1054" y="401"/>
                  <a:pt x="1118" y="405"/>
                </a:cubicBezTo>
                <a:cubicBezTo>
                  <a:pt x="1169" y="405"/>
                  <a:pt x="1200" y="382"/>
                  <a:pt x="1214" y="334"/>
                </a:cubicBezTo>
                <a:close/>
                <a:moveTo>
                  <a:pt x="1626" y="227"/>
                </a:moveTo>
                <a:lnTo>
                  <a:pt x="1626" y="434"/>
                </a:lnTo>
                <a:lnTo>
                  <a:pt x="1580" y="434"/>
                </a:lnTo>
                <a:lnTo>
                  <a:pt x="1580" y="234"/>
                </a:lnTo>
                <a:cubicBezTo>
                  <a:pt x="1578" y="174"/>
                  <a:pt x="1553" y="144"/>
                  <a:pt x="1504" y="142"/>
                </a:cubicBezTo>
                <a:cubicBezTo>
                  <a:pt x="1446" y="150"/>
                  <a:pt x="1414" y="181"/>
                  <a:pt x="1408" y="236"/>
                </a:cubicBezTo>
                <a:lnTo>
                  <a:pt x="1408" y="434"/>
                </a:lnTo>
                <a:lnTo>
                  <a:pt x="1361" y="436"/>
                </a:lnTo>
                <a:lnTo>
                  <a:pt x="1361" y="111"/>
                </a:lnTo>
                <a:lnTo>
                  <a:pt x="1408" y="111"/>
                </a:lnTo>
                <a:lnTo>
                  <a:pt x="1408" y="160"/>
                </a:lnTo>
                <a:cubicBezTo>
                  <a:pt x="1433" y="123"/>
                  <a:pt x="1469" y="104"/>
                  <a:pt x="1515" y="102"/>
                </a:cubicBezTo>
                <a:cubicBezTo>
                  <a:pt x="1589" y="102"/>
                  <a:pt x="1626" y="144"/>
                  <a:pt x="1626" y="227"/>
                </a:cubicBezTo>
                <a:close/>
                <a:moveTo>
                  <a:pt x="1859" y="407"/>
                </a:moveTo>
                <a:lnTo>
                  <a:pt x="1868" y="432"/>
                </a:lnTo>
                <a:cubicBezTo>
                  <a:pt x="1853" y="438"/>
                  <a:pt x="1836" y="441"/>
                  <a:pt x="1818" y="441"/>
                </a:cubicBezTo>
                <a:cubicBezTo>
                  <a:pt x="1772" y="442"/>
                  <a:pt x="1750" y="419"/>
                  <a:pt x="1752" y="370"/>
                </a:cubicBezTo>
                <a:lnTo>
                  <a:pt x="1752" y="151"/>
                </a:lnTo>
                <a:lnTo>
                  <a:pt x="1707" y="151"/>
                </a:lnTo>
                <a:lnTo>
                  <a:pt x="1707" y="111"/>
                </a:lnTo>
                <a:lnTo>
                  <a:pt x="1752" y="111"/>
                </a:lnTo>
                <a:lnTo>
                  <a:pt x="1752" y="24"/>
                </a:lnTo>
                <a:lnTo>
                  <a:pt x="1798" y="0"/>
                </a:lnTo>
                <a:lnTo>
                  <a:pt x="1798" y="111"/>
                </a:lnTo>
                <a:lnTo>
                  <a:pt x="1859" y="111"/>
                </a:lnTo>
                <a:lnTo>
                  <a:pt x="1859" y="151"/>
                </a:lnTo>
                <a:lnTo>
                  <a:pt x="1798" y="151"/>
                </a:lnTo>
                <a:lnTo>
                  <a:pt x="1798" y="370"/>
                </a:lnTo>
                <a:cubicBezTo>
                  <a:pt x="1797" y="398"/>
                  <a:pt x="1809" y="411"/>
                  <a:pt x="1834" y="410"/>
                </a:cubicBezTo>
                <a:cubicBezTo>
                  <a:pt x="1843" y="410"/>
                  <a:pt x="1851" y="409"/>
                  <a:pt x="1859" y="407"/>
                </a:cubicBezTo>
                <a:close/>
                <a:moveTo>
                  <a:pt x="2131" y="203"/>
                </a:moveTo>
                <a:lnTo>
                  <a:pt x="2180" y="189"/>
                </a:lnTo>
                <a:cubicBezTo>
                  <a:pt x="2167" y="133"/>
                  <a:pt x="2125" y="104"/>
                  <a:pt x="2055" y="102"/>
                </a:cubicBezTo>
                <a:cubicBezTo>
                  <a:pt x="1982" y="105"/>
                  <a:pt x="1943" y="136"/>
                  <a:pt x="1937" y="194"/>
                </a:cubicBezTo>
                <a:cubicBezTo>
                  <a:pt x="1934" y="249"/>
                  <a:pt x="1976" y="281"/>
                  <a:pt x="2062" y="292"/>
                </a:cubicBezTo>
                <a:cubicBezTo>
                  <a:pt x="2118" y="302"/>
                  <a:pt x="2146" y="322"/>
                  <a:pt x="2144" y="352"/>
                </a:cubicBezTo>
                <a:cubicBezTo>
                  <a:pt x="2143" y="387"/>
                  <a:pt x="2115" y="406"/>
                  <a:pt x="2062" y="407"/>
                </a:cubicBezTo>
                <a:cubicBezTo>
                  <a:pt x="2013" y="409"/>
                  <a:pt x="1982" y="384"/>
                  <a:pt x="1970" y="334"/>
                </a:cubicBezTo>
                <a:lnTo>
                  <a:pt x="1924" y="347"/>
                </a:lnTo>
                <a:cubicBezTo>
                  <a:pt x="1941" y="413"/>
                  <a:pt x="1988" y="445"/>
                  <a:pt x="2062" y="443"/>
                </a:cubicBezTo>
                <a:cubicBezTo>
                  <a:pt x="2148" y="442"/>
                  <a:pt x="2192" y="410"/>
                  <a:pt x="2193" y="350"/>
                </a:cubicBezTo>
                <a:cubicBezTo>
                  <a:pt x="2195" y="298"/>
                  <a:pt x="2155" y="265"/>
                  <a:pt x="2075" y="252"/>
                </a:cubicBezTo>
                <a:cubicBezTo>
                  <a:pt x="2014" y="241"/>
                  <a:pt x="1985" y="222"/>
                  <a:pt x="1986" y="194"/>
                </a:cubicBezTo>
                <a:cubicBezTo>
                  <a:pt x="1990" y="162"/>
                  <a:pt x="2014" y="146"/>
                  <a:pt x="2057" y="145"/>
                </a:cubicBezTo>
                <a:cubicBezTo>
                  <a:pt x="2097" y="145"/>
                  <a:pt x="2122" y="164"/>
                  <a:pt x="2131" y="2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7" name="Freeform 8"/>
          <p:cNvSpPr>
            <a:spLocks noEditPoints="1" noChangeArrowheads="1"/>
          </p:cNvSpPr>
          <p:nvPr/>
        </p:nvSpPr>
        <p:spPr bwMode="auto">
          <a:xfrm>
            <a:off x="793750" y="271463"/>
            <a:ext cx="952500" cy="447675"/>
          </a:xfrm>
          <a:custGeom>
            <a:avLst/>
            <a:gdLst>
              <a:gd name="T0" fmla="*/ 2147483646 w 2109"/>
              <a:gd name="T1" fmla="*/ 0 h 986"/>
              <a:gd name="T2" fmla="*/ 2147483646 w 2109"/>
              <a:gd name="T3" fmla="*/ 2147483646 h 986"/>
              <a:gd name="T4" fmla="*/ 2147483646 w 2109"/>
              <a:gd name="T5" fmla="*/ 2147483646 h 986"/>
              <a:gd name="T6" fmla="*/ 0 w 2109"/>
              <a:gd name="T7" fmla="*/ 2147483646 h 986"/>
              <a:gd name="T8" fmla="*/ 2147483646 w 2109"/>
              <a:gd name="T9" fmla="*/ 2147483646 h 986"/>
              <a:gd name="T10" fmla="*/ 2147483646 w 2109"/>
              <a:gd name="T11" fmla="*/ 2147483646 h 986"/>
              <a:gd name="T12" fmla="*/ 2147483646 w 2109"/>
              <a:gd name="T13" fmla="*/ 2147483646 h 986"/>
              <a:gd name="T14" fmla="*/ 2147483646 w 2109"/>
              <a:gd name="T15" fmla="*/ 2147483646 h 986"/>
              <a:gd name="T16" fmla="*/ 2147483646 w 2109"/>
              <a:gd name="T17" fmla="*/ 2147483646 h 986"/>
              <a:gd name="T18" fmla="*/ 2147483646 w 2109"/>
              <a:gd name="T19" fmla="*/ 2147483646 h 986"/>
              <a:gd name="T20" fmla="*/ 2147483646 w 2109"/>
              <a:gd name="T21" fmla="*/ 2147483646 h 986"/>
              <a:gd name="T22" fmla="*/ 2147483646 w 2109"/>
              <a:gd name="T23" fmla="*/ 2147483646 h 986"/>
              <a:gd name="T24" fmla="*/ 2147483646 w 2109"/>
              <a:gd name="T25" fmla="*/ 2147483646 h 986"/>
              <a:gd name="T26" fmla="*/ 2147483646 w 2109"/>
              <a:gd name="T27" fmla="*/ 2147483646 h 986"/>
              <a:gd name="T28" fmla="*/ 2147483646 w 2109"/>
              <a:gd name="T29" fmla="*/ 2147483646 h 986"/>
              <a:gd name="T30" fmla="*/ 2147483646 w 2109"/>
              <a:gd name="T31" fmla="*/ 2147483646 h 986"/>
              <a:gd name="T32" fmla="*/ 2147483646 w 2109"/>
              <a:gd name="T33" fmla="*/ 2147483646 h 986"/>
              <a:gd name="T34" fmla="*/ 2147483646 w 2109"/>
              <a:gd name="T35" fmla="*/ 2147483646 h 986"/>
              <a:gd name="T36" fmla="*/ 2147483646 w 2109"/>
              <a:gd name="T37" fmla="*/ 2147483646 h 986"/>
              <a:gd name="T38" fmla="*/ 2147483646 w 2109"/>
              <a:gd name="T39" fmla="*/ 2147483646 h 986"/>
              <a:gd name="T40" fmla="*/ 2147483646 w 2109"/>
              <a:gd name="T41" fmla="*/ 2147483646 h 986"/>
              <a:gd name="T42" fmla="*/ 2147483646 w 2109"/>
              <a:gd name="T43" fmla="*/ 2147483646 h 986"/>
              <a:gd name="T44" fmla="*/ 2147483646 w 2109"/>
              <a:gd name="T45" fmla="*/ 2147483646 h 986"/>
              <a:gd name="T46" fmla="*/ 2147483646 w 2109"/>
              <a:gd name="T47" fmla="*/ 2147483646 h 986"/>
              <a:gd name="T48" fmla="*/ 2147483646 w 2109"/>
              <a:gd name="T49" fmla="*/ 2147483646 h 986"/>
              <a:gd name="T50" fmla="*/ 2147483646 w 2109"/>
              <a:gd name="T51" fmla="*/ 2147483646 h 986"/>
              <a:gd name="T52" fmla="*/ 2147483646 w 2109"/>
              <a:gd name="T53" fmla="*/ 2147483646 h 986"/>
              <a:gd name="T54" fmla="*/ 2147483646 w 2109"/>
              <a:gd name="T55" fmla="*/ 2147483646 h 986"/>
              <a:gd name="T56" fmla="*/ 2147483646 w 2109"/>
              <a:gd name="T57" fmla="*/ 2147483646 h 986"/>
              <a:gd name="T58" fmla="*/ 2147483646 w 2109"/>
              <a:gd name="T59" fmla="*/ 2147483646 h 986"/>
              <a:gd name="T60" fmla="*/ 2147483646 w 2109"/>
              <a:gd name="T61" fmla="*/ 2147483646 h 986"/>
              <a:gd name="T62" fmla="*/ 2147483646 w 2109"/>
              <a:gd name="T63" fmla="*/ 2147483646 h 986"/>
              <a:gd name="T64" fmla="*/ 2147483646 w 2109"/>
              <a:gd name="T65" fmla="*/ 2147483646 h 986"/>
              <a:gd name="T66" fmla="*/ 2147483646 w 2109"/>
              <a:gd name="T67" fmla="*/ 2147483646 h 9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109"/>
              <a:gd name="T103" fmla="*/ 0 h 986"/>
              <a:gd name="T104" fmla="*/ 2109 w 2109"/>
              <a:gd name="T105" fmla="*/ 986 h 9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109" h="986">
                <a:moveTo>
                  <a:pt x="0" y="0"/>
                </a:moveTo>
                <a:lnTo>
                  <a:pt x="764" y="0"/>
                </a:lnTo>
                <a:lnTo>
                  <a:pt x="764" y="986"/>
                </a:lnTo>
                <a:lnTo>
                  <a:pt x="676" y="986"/>
                </a:lnTo>
                <a:lnTo>
                  <a:pt x="676" y="902"/>
                </a:lnTo>
                <a:lnTo>
                  <a:pt x="84" y="902"/>
                </a:lnTo>
                <a:lnTo>
                  <a:pt x="84" y="986"/>
                </a:lnTo>
                <a:lnTo>
                  <a:pt x="0" y="986"/>
                </a:lnTo>
                <a:lnTo>
                  <a:pt x="0" y="0"/>
                </a:lnTo>
                <a:close/>
                <a:moveTo>
                  <a:pt x="84" y="80"/>
                </a:moveTo>
                <a:lnTo>
                  <a:pt x="84" y="279"/>
                </a:lnTo>
                <a:lnTo>
                  <a:pt x="676" y="279"/>
                </a:lnTo>
                <a:lnTo>
                  <a:pt x="676" y="80"/>
                </a:lnTo>
                <a:lnTo>
                  <a:pt x="84" y="80"/>
                </a:lnTo>
                <a:close/>
                <a:moveTo>
                  <a:pt x="84" y="628"/>
                </a:moveTo>
                <a:lnTo>
                  <a:pt x="84" y="831"/>
                </a:lnTo>
                <a:lnTo>
                  <a:pt x="676" y="831"/>
                </a:lnTo>
                <a:lnTo>
                  <a:pt x="676" y="628"/>
                </a:lnTo>
                <a:lnTo>
                  <a:pt x="84" y="628"/>
                </a:lnTo>
                <a:close/>
                <a:moveTo>
                  <a:pt x="84" y="354"/>
                </a:moveTo>
                <a:lnTo>
                  <a:pt x="84" y="557"/>
                </a:lnTo>
                <a:lnTo>
                  <a:pt x="676" y="557"/>
                </a:lnTo>
                <a:lnTo>
                  <a:pt x="676" y="354"/>
                </a:lnTo>
                <a:lnTo>
                  <a:pt x="84" y="354"/>
                </a:lnTo>
                <a:close/>
                <a:moveTo>
                  <a:pt x="1963" y="482"/>
                </a:moveTo>
                <a:lnTo>
                  <a:pt x="2021" y="553"/>
                </a:lnTo>
                <a:cubicBezTo>
                  <a:pt x="2000" y="568"/>
                  <a:pt x="1958" y="594"/>
                  <a:pt x="1893" y="632"/>
                </a:cubicBezTo>
                <a:cubicBezTo>
                  <a:pt x="1849" y="659"/>
                  <a:pt x="1815" y="679"/>
                  <a:pt x="1791" y="694"/>
                </a:cubicBezTo>
                <a:cubicBezTo>
                  <a:pt x="1859" y="753"/>
                  <a:pt x="1965" y="800"/>
                  <a:pt x="2109" y="836"/>
                </a:cubicBezTo>
                <a:cubicBezTo>
                  <a:pt x="2089" y="856"/>
                  <a:pt x="2070" y="883"/>
                  <a:pt x="2052" y="915"/>
                </a:cubicBezTo>
                <a:cubicBezTo>
                  <a:pt x="1849" y="856"/>
                  <a:pt x="1704" y="756"/>
                  <a:pt x="1619" y="615"/>
                </a:cubicBezTo>
                <a:lnTo>
                  <a:pt x="1619" y="818"/>
                </a:lnTo>
                <a:cubicBezTo>
                  <a:pt x="1624" y="924"/>
                  <a:pt x="1573" y="976"/>
                  <a:pt x="1464" y="973"/>
                </a:cubicBezTo>
                <a:cubicBezTo>
                  <a:pt x="1423" y="973"/>
                  <a:pt x="1381" y="973"/>
                  <a:pt x="1340" y="973"/>
                </a:cubicBezTo>
                <a:cubicBezTo>
                  <a:pt x="1337" y="937"/>
                  <a:pt x="1331" y="908"/>
                  <a:pt x="1322" y="884"/>
                </a:cubicBezTo>
                <a:cubicBezTo>
                  <a:pt x="1358" y="887"/>
                  <a:pt x="1403" y="889"/>
                  <a:pt x="1459" y="889"/>
                </a:cubicBezTo>
                <a:cubicBezTo>
                  <a:pt x="1515" y="892"/>
                  <a:pt x="1542" y="867"/>
                  <a:pt x="1539" y="814"/>
                </a:cubicBezTo>
                <a:lnTo>
                  <a:pt x="1539" y="447"/>
                </a:lnTo>
                <a:lnTo>
                  <a:pt x="1057" y="447"/>
                </a:lnTo>
                <a:lnTo>
                  <a:pt x="1057" y="376"/>
                </a:lnTo>
                <a:lnTo>
                  <a:pt x="1849" y="376"/>
                </a:lnTo>
                <a:lnTo>
                  <a:pt x="1849" y="261"/>
                </a:lnTo>
                <a:lnTo>
                  <a:pt x="1190" y="261"/>
                </a:lnTo>
                <a:lnTo>
                  <a:pt x="1190" y="190"/>
                </a:lnTo>
                <a:lnTo>
                  <a:pt x="1849" y="190"/>
                </a:lnTo>
                <a:lnTo>
                  <a:pt x="1849" y="75"/>
                </a:lnTo>
                <a:lnTo>
                  <a:pt x="1172" y="75"/>
                </a:lnTo>
                <a:lnTo>
                  <a:pt x="1172" y="5"/>
                </a:lnTo>
                <a:lnTo>
                  <a:pt x="1932" y="5"/>
                </a:lnTo>
                <a:lnTo>
                  <a:pt x="1932" y="376"/>
                </a:lnTo>
                <a:lnTo>
                  <a:pt x="2101" y="376"/>
                </a:lnTo>
                <a:lnTo>
                  <a:pt x="2101" y="447"/>
                </a:lnTo>
                <a:lnTo>
                  <a:pt x="1619" y="447"/>
                </a:lnTo>
                <a:lnTo>
                  <a:pt x="1619" y="482"/>
                </a:lnTo>
                <a:cubicBezTo>
                  <a:pt x="1654" y="544"/>
                  <a:pt x="1692" y="597"/>
                  <a:pt x="1733" y="641"/>
                </a:cubicBezTo>
                <a:cubicBezTo>
                  <a:pt x="1822" y="582"/>
                  <a:pt x="1899" y="529"/>
                  <a:pt x="1963" y="482"/>
                </a:cubicBezTo>
                <a:close/>
                <a:moveTo>
                  <a:pt x="1044" y="814"/>
                </a:moveTo>
                <a:cubicBezTo>
                  <a:pt x="1168" y="772"/>
                  <a:pt x="1318" y="716"/>
                  <a:pt x="1495" y="646"/>
                </a:cubicBezTo>
                <a:cubicBezTo>
                  <a:pt x="1501" y="672"/>
                  <a:pt x="1507" y="699"/>
                  <a:pt x="1513" y="725"/>
                </a:cubicBezTo>
                <a:cubicBezTo>
                  <a:pt x="1351" y="784"/>
                  <a:pt x="1205" y="839"/>
                  <a:pt x="1075" y="889"/>
                </a:cubicBezTo>
                <a:lnTo>
                  <a:pt x="1044" y="814"/>
                </a:lnTo>
                <a:close/>
                <a:moveTo>
                  <a:pt x="1190" y="473"/>
                </a:moveTo>
                <a:cubicBezTo>
                  <a:pt x="1202" y="482"/>
                  <a:pt x="1218" y="492"/>
                  <a:pt x="1238" y="504"/>
                </a:cubicBezTo>
                <a:cubicBezTo>
                  <a:pt x="1303" y="545"/>
                  <a:pt x="1356" y="581"/>
                  <a:pt x="1398" y="610"/>
                </a:cubicBezTo>
                <a:lnTo>
                  <a:pt x="1349" y="681"/>
                </a:lnTo>
                <a:cubicBezTo>
                  <a:pt x="1317" y="658"/>
                  <a:pt x="1272" y="627"/>
                  <a:pt x="1216" y="588"/>
                </a:cubicBezTo>
                <a:cubicBezTo>
                  <a:pt x="1184" y="565"/>
                  <a:pt x="1159" y="547"/>
                  <a:pt x="1141" y="535"/>
                </a:cubicBezTo>
                <a:lnTo>
                  <a:pt x="1190" y="4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" name="AutoShap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3254375" y="4005263"/>
            <a:ext cx="5868988" cy="555625"/>
          </a:xfrm>
          <a:prstGeom prst="roundRect">
            <a:avLst>
              <a:gd name="adj" fmla="val 50000"/>
            </a:avLst>
          </a:prstGeom>
          <a:solidFill>
            <a:srgbClr val="226375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r>
              <a:rPr lang="zh-CN" altLang="en-US" sz="3200" b="1">
                <a:solidFill>
                  <a:schemeClr val="accent2"/>
                </a:solidFill>
                <a:latin typeface="宋体" panose="02010600030101010101" pitchFamily="2" charset="-122"/>
                <a:cs typeface="Arial" pitchFamily="34" charset="0"/>
              </a:rPr>
              <a:t>双目视觉基础</a:t>
            </a:r>
            <a:endParaRPr lang="en-US" altLang="zh-CN" sz="3200" b="1" dirty="0">
              <a:solidFill>
                <a:schemeClr val="accent2"/>
              </a:solidFill>
              <a:latin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109" name="AutoShap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3254375" y="3141663"/>
            <a:ext cx="5724525" cy="555625"/>
          </a:xfrm>
          <a:prstGeom prst="roundRect">
            <a:avLst>
              <a:gd name="adj" fmla="val 50000"/>
            </a:avLst>
          </a:prstGeom>
          <a:solidFill>
            <a:srgbClr val="226375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宋体" panose="02010600030101010101" pitchFamily="2" charset="-122"/>
                <a:cs typeface="Arial" pitchFamily="34" charset="0"/>
              </a:rPr>
              <a:t> </a:t>
            </a:r>
            <a:r>
              <a:rPr lang="zh-CN" altLang="en-US" sz="3200" b="1" dirty="0" smtClean="0">
                <a:solidFill>
                  <a:schemeClr val="accent2"/>
                </a:solidFill>
                <a:latin typeface="宋体" panose="02010600030101010101" pitchFamily="2" charset="-122"/>
                <a:cs typeface="Arial" pitchFamily="34" charset="0"/>
              </a:rPr>
              <a:t>基于平面特征点的位姿测量</a:t>
            </a:r>
            <a:endParaRPr lang="en-US" altLang="zh-CN" sz="3200" b="1" dirty="0">
              <a:solidFill>
                <a:schemeClr val="accent2"/>
              </a:solidFill>
              <a:latin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23560" name="Text Box 3"/>
          <p:cNvSpPr txBox="1">
            <a:spLocks noChangeArrowheads="1"/>
          </p:cNvSpPr>
          <p:nvPr/>
        </p:nvSpPr>
        <p:spPr bwMode="auto">
          <a:xfrm>
            <a:off x="23590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chemeClr val="tx1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1" name="AutoShape 4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 rot="5400000">
            <a:off x="-17240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226375"/>
              </a:gs>
              <a:gs pos="50000">
                <a:srgbClr val="226375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112" name="AutoShape 5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ltGray">
          <a:xfrm rot="5400000" flipH="1">
            <a:off x="-13184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>
            <a:gsLst>
              <a:gs pos="0">
                <a:srgbClr val="226375"/>
              </a:gs>
              <a:gs pos="88000">
                <a:schemeClr val="accent4">
                  <a:lumMod val="45000"/>
                  <a:lumOff val="55000"/>
                </a:schemeClr>
              </a:gs>
              <a:gs pos="90000">
                <a:schemeClr val="accent4">
                  <a:lumMod val="45000"/>
                  <a:lumOff val="55000"/>
                </a:schemeClr>
              </a:gs>
              <a:gs pos="65000">
                <a:schemeClr val="accent4">
                  <a:lumMod val="50000"/>
                  <a:lumOff val="50000"/>
                </a:schemeClr>
              </a:gs>
            </a:gsLst>
            <a:lin ang="5400000" scaled="0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113" name="AutoShap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2928938" y="2297113"/>
            <a:ext cx="5761037" cy="555625"/>
          </a:xfrm>
          <a:prstGeom prst="roundRect">
            <a:avLst>
              <a:gd name="adj" fmla="val 50000"/>
            </a:avLst>
          </a:prstGeom>
          <a:solidFill>
            <a:srgbClr val="226375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Courier New" panose="02070309020205020404" pitchFamily="49" charset="0"/>
                <a:cs typeface="Arial" pitchFamily="34" charset="0"/>
              </a:rPr>
              <a:t> </a:t>
            </a:r>
            <a:r>
              <a:rPr lang="zh-CN" altLang="en-US" sz="3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Arial" pitchFamily="34" charset="0"/>
              </a:rPr>
              <a:t>相对位姿测量算法</a:t>
            </a:r>
            <a:endParaRPr lang="en-US" altLang="zh-CN" sz="3200" b="1" dirty="0">
              <a:solidFill>
                <a:schemeClr val="accent2"/>
              </a:solidFill>
              <a:latin typeface="宋体" panose="02010600030101010101" pitchFamily="2" charset="-122"/>
              <a:cs typeface="Arial" pitchFamily="34" charset="0"/>
            </a:endParaRPr>
          </a:p>
        </p:txBody>
      </p:sp>
      <p:grpSp>
        <p:nvGrpSpPr>
          <p:cNvPr id="23564" name="Group 11"/>
          <p:cNvGrpSpPr>
            <a:grpSpLocks/>
          </p:cNvGrpSpPr>
          <p:nvPr/>
        </p:nvGrpSpPr>
        <p:grpSpPr bwMode="auto">
          <a:xfrm>
            <a:off x="1714500" y="1622425"/>
            <a:ext cx="381000" cy="381000"/>
            <a:chOff x="2078" y="1680"/>
            <a:chExt cx="1615" cy="1615"/>
          </a:xfrm>
        </p:grpSpPr>
        <p:sp>
          <p:nvSpPr>
            <p:cNvPr id="23603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604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7" name="Oval 14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606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9" name="Oval 1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608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3565" name="Group 18"/>
          <p:cNvGrpSpPr>
            <a:grpSpLocks/>
          </p:cNvGrpSpPr>
          <p:nvPr/>
        </p:nvGrpSpPr>
        <p:grpSpPr bwMode="auto">
          <a:xfrm>
            <a:off x="2498725" y="2409825"/>
            <a:ext cx="381000" cy="381000"/>
            <a:chOff x="2078" y="1680"/>
            <a:chExt cx="1615" cy="1615"/>
          </a:xfrm>
        </p:grpSpPr>
        <p:sp>
          <p:nvSpPr>
            <p:cNvPr id="23597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598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4" name="Oval 21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600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6" name="Oval 23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602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3566" name="Group 25"/>
          <p:cNvGrpSpPr>
            <a:grpSpLocks/>
          </p:cNvGrpSpPr>
          <p:nvPr/>
        </p:nvGrpSpPr>
        <p:grpSpPr bwMode="auto">
          <a:xfrm>
            <a:off x="2832100" y="3248025"/>
            <a:ext cx="381000" cy="381000"/>
            <a:chOff x="2078" y="1680"/>
            <a:chExt cx="1615" cy="1615"/>
          </a:xfrm>
        </p:grpSpPr>
        <p:sp>
          <p:nvSpPr>
            <p:cNvPr id="23591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592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1" name="Oval 28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594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3" name="Oval 30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596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3567" name="Group 32"/>
          <p:cNvGrpSpPr>
            <a:grpSpLocks/>
          </p:cNvGrpSpPr>
          <p:nvPr/>
        </p:nvGrpSpPr>
        <p:grpSpPr bwMode="auto">
          <a:xfrm>
            <a:off x="2824163" y="4086225"/>
            <a:ext cx="381000" cy="381000"/>
            <a:chOff x="2078" y="1680"/>
            <a:chExt cx="1615" cy="1615"/>
          </a:xfrm>
        </p:grpSpPr>
        <p:sp>
          <p:nvSpPr>
            <p:cNvPr id="23585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586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8" name="Oval 35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588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0" name="Oval 37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590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43" name="AutoShap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2917825" y="4803775"/>
            <a:ext cx="5772150" cy="555625"/>
          </a:xfrm>
          <a:prstGeom prst="roundRect">
            <a:avLst>
              <a:gd name="adj" fmla="val 50000"/>
            </a:avLst>
          </a:prstGeom>
          <a:solidFill>
            <a:srgbClr val="226375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r>
              <a:rPr lang="en-US" altLang="zh-CN" sz="3200" b="1" dirty="0">
                <a:solidFill>
                  <a:schemeClr val="accent2"/>
                </a:solidFill>
                <a:latin typeface="Courier New" panose="02070309020205020404" pitchFamily="49" charset="0"/>
                <a:cs typeface="Arial" pitchFamily="34" charset="0"/>
              </a:rPr>
              <a:t> </a:t>
            </a:r>
          </a:p>
        </p:txBody>
      </p:sp>
      <p:grpSp>
        <p:nvGrpSpPr>
          <p:cNvPr id="23569" name="Group 39"/>
          <p:cNvGrpSpPr>
            <a:grpSpLocks/>
          </p:cNvGrpSpPr>
          <p:nvPr/>
        </p:nvGrpSpPr>
        <p:grpSpPr bwMode="auto">
          <a:xfrm>
            <a:off x="2489200" y="4906963"/>
            <a:ext cx="355600" cy="381000"/>
            <a:chOff x="2078" y="1680"/>
            <a:chExt cx="1615" cy="1615"/>
          </a:xfrm>
        </p:grpSpPr>
        <p:sp>
          <p:nvSpPr>
            <p:cNvPr id="23579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580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7" name="Oval 42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582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9" name="Oval 44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584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55" name="AutoShap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2178050" y="1484313"/>
            <a:ext cx="5792788" cy="557212"/>
          </a:xfrm>
          <a:prstGeom prst="roundRect">
            <a:avLst>
              <a:gd name="adj" fmla="val 50000"/>
            </a:avLst>
          </a:prstGeom>
          <a:solidFill>
            <a:srgbClr val="226375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r>
              <a:rPr lang="en-US" altLang="zh-CN" sz="3200" b="1" dirty="0">
                <a:solidFill>
                  <a:schemeClr val="accent2"/>
                </a:solidFill>
                <a:latin typeface="宋体" panose="02010600030101010101" pitchFamily="2" charset="-122"/>
                <a:cs typeface="Arial" pitchFamily="34" charset="0"/>
              </a:rPr>
              <a:t> </a:t>
            </a:r>
            <a:r>
              <a:rPr lang="zh-CN" altLang="en-US" sz="3200" b="1" dirty="0" smtClean="0">
                <a:solidFill>
                  <a:schemeClr val="accent2"/>
                </a:solidFill>
                <a:latin typeface="宋体" panose="02010600030101010101" pitchFamily="2" charset="-122"/>
                <a:cs typeface="Arial" pitchFamily="34" charset="0"/>
              </a:rPr>
              <a:t>座标转换与摄像机模型</a:t>
            </a:r>
            <a:endParaRPr lang="en-US" altLang="zh-CN" sz="3200" b="1" dirty="0">
              <a:solidFill>
                <a:schemeClr val="accent2"/>
              </a:solidFill>
              <a:latin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158" name="AutoShap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gray">
          <a:xfrm>
            <a:off x="2209800" y="5661025"/>
            <a:ext cx="5761038" cy="555625"/>
          </a:xfrm>
          <a:prstGeom prst="roundRect">
            <a:avLst>
              <a:gd name="adj" fmla="val 50000"/>
            </a:avLst>
          </a:prstGeom>
          <a:solidFill>
            <a:srgbClr val="226375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Courier New" panose="02070309020205020404" pitchFamily="49" charset="0"/>
                <a:cs typeface="Arial" pitchFamily="34" charset="0"/>
              </a:rPr>
              <a:t> 总结</a:t>
            </a:r>
            <a:endParaRPr lang="en-US" altLang="zh-CN" sz="3200" b="1" dirty="0">
              <a:solidFill>
                <a:schemeClr val="accent2"/>
              </a:solidFill>
              <a:latin typeface="Courier New" panose="02070309020205020404" pitchFamily="49" charset="0"/>
              <a:cs typeface="Arial" pitchFamily="34" charset="0"/>
            </a:endParaRPr>
          </a:p>
        </p:txBody>
      </p:sp>
      <p:grpSp>
        <p:nvGrpSpPr>
          <p:cNvPr id="23572" name="Group 39"/>
          <p:cNvGrpSpPr>
            <a:grpSpLocks/>
          </p:cNvGrpSpPr>
          <p:nvPr/>
        </p:nvGrpSpPr>
        <p:grpSpPr bwMode="auto">
          <a:xfrm>
            <a:off x="1711325" y="5680075"/>
            <a:ext cx="355600" cy="381000"/>
            <a:chOff x="2078" y="1680"/>
            <a:chExt cx="1615" cy="1615"/>
          </a:xfrm>
        </p:grpSpPr>
        <p:sp>
          <p:nvSpPr>
            <p:cNvPr id="23573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574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2" name="Oval 42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576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4" name="Oval 44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3578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Tm="14932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求解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2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 smtClean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未知数线性求解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 bwMode="auto">
          <a:xfrm>
            <a:off x="1057821" y="1601498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消</a:t>
            </a:r>
            <a:r>
              <a:rPr lang="zh-CN" altLang="en-US" sz="2800" kern="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去</a:t>
            </a:r>
            <a:r>
              <a:rPr lang="en-US" altLang="zh-CN" sz="2800" i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i="1" kern="0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endParaRPr kumimoji="0" lang="en-US" altLang="zh-CN" sz="2800" b="0" i="1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kern="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上二式右侧分母移到左边，得：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2800" kern="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597345"/>
              </p:ext>
            </p:extLst>
          </p:nvPr>
        </p:nvGraphicFramePr>
        <p:xfrm>
          <a:off x="1561877" y="2306482"/>
          <a:ext cx="404336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1" name="Equation" r:id="rId4" imgW="1663700" imgH="431800" progId="Equation.DSMT4">
                  <p:embed/>
                </p:oleObj>
              </mc:Choice>
              <mc:Fallback>
                <p:oleObj name="Equation" r:id="rId4" imgW="1663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877" y="2306482"/>
                        <a:ext cx="4043362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07030"/>
              </p:ext>
            </p:extLst>
          </p:nvPr>
        </p:nvGraphicFramePr>
        <p:xfrm>
          <a:off x="5735414" y="2293782"/>
          <a:ext cx="39751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2" name="Equation" r:id="rId6" imgW="1676400" imgH="431800" progId="Equation.DSMT4">
                  <p:embed/>
                </p:oleObj>
              </mc:Choice>
              <mc:Fallback>
                <p:oleObj name="Equation" r:id="rId6" imgW="1676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414" y="2293782"/>
                        <a:ext cx="39751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969397"/>
              </p:ext>
            </p:extLst>
          </p:nvPr>
        </p:nvGraphicFramePr>
        <p:xfrm>
          <a:off x="1561877" y="4176466"/>
          <a:ext cx="8334548" cy="121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3" name="Equation" r:id="rId8" imgW="3136900" imgH="457200" progId="Equation.DSMT4">
                  <p:embed/>
                </p:oleObj>
              </mc:Choice>
              <mc:Fallback>
                <p:oleObj name="Equation" r:id="rId8" imgW="3136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877" y="4176466"/>
                        <a:ext cx="8334548" cy="121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550857"/>
              </p:ext>
            </p:extLst>
          </p:nvPr>
        </p:nvGraphicFramePr>
        <p:xfrm>
          <a:off x="1561877" y="5337752"/>
          <a:ext cx="8516714" cy="1221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4" name="Equation" r:id="rId10" imgW="3187700" imgH="457200" progId="Equation.DSMT4">
                  <p:embed/>
                </p:oleObj>
              </mc:Choice>
              <mc:Fallback>
                <p:oleObj name="Equation" r:id="rId10" imgW="31877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877" y="5337752"/>
                        <a:ext cx="8516714" cy="1221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7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求解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2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整理为矩阵形式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graphicFrame>
        <p:nvGraphicFramePr>
          <p:cNvPr id="2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688154"/>
              </p:ext>
            </p:extLst>
          </p:nvPr>
        </p:nvGraphicFramePr>
        <p:xfrm>
          <a:off x="553765" y="603250"/>
          <a:ext cx="9977834" cy="5636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4" name="Equation" r:id="rId4" imgW="4495680" imgH="2539800" progId="Equation.DSMT4">
                  <p:embed/>
                </p:oleObj>
              </mc:Choice>
              <mc:Fallback>
                <p:oleObj name="Equation" r:id="rId4" imgW="4495680" imgH="25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65" y="603250"/>
                        <a:ext cx="9977834" cy="5636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1">
                <a:extLst>
                  <a:ext uri="{FF2B5EF4-FFF2-40B4-BE49-F238E27FC236}"/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765" y="4797152"/>
                <a:ext cx="11017250" cy="89402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spAutoFit/>
              </a:bodyPr>
              <a:lstStyle/>
              <a:p>
                <a:pPr marL="0" lvl="1">
                  <a:buFont typeface="Arial" pitchFamily="34" charset="0"/>
                  <a:buNone/>
                  <a:defRPr/>
                </a:pPr>
                <a:endParaRPr lang="en-US" altLang="zh-CN" sz="1600" dirty="0" smtClean="0">
                  <a:solidFill>
                    <a:schemeClr val="accent6">
                      <a:lumMod val="50000"/>
                    </a:schemeClr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lvl="1">
                  <a:lnSpc>
                    <a:spcPct val="125000"/>
                  </a:lnSpc>
                  <a:buClr>
                    <a:srgbClr val="226375"/>
                  </a:buClr>
                  <a:defRPr/>
                </a:pPr>
                <a:r>
                  <a:rPr lang="zh-CN" altLang="en-US" sz="3200" b="1" dirty="0" smtClean="0">
                    <a:solidFill>
                      <a:schemeClr val="accent6">
                        <a:lumMod val="10000"/>
                      </a:schemeClr>
                    </a:solidFill>
                    <a:latin typeface="Arial Unicode MS" panose="020B0604020202020204" pitchFamily="34" charset="-122"/>
                    <a:ea typeface="仿宋" panose="02010609060101010101" pitchFamily="49" charset="-122"/>
                  </a:rPr>
                  <a:t>记为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chemeClr val="accent6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𝐀</m:t>
                    </m:r>
                    <m:r>
                      <a:rPr lang="en-US" altLang="zh-CN" sz="3200" b="1" i="1" baseline="-25000" smtClean="0">
                        <a:solidFill>
                          <a:schemeClr val="accent6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𝟏</m:t>
                    </m:r>
                    <m:r>
                      <a:rPr lang="zh-CN" altLang="en-US" sz="3200" b="1" i="0" smtClean="0">
                        <a:solidFill>
                          <a:schemeClr val="accent6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𝛉</m:t>
                    </m:r>
                    <m:r>
                      <a:rPr lang="en-US" altLang="zh-CN" sz="3200" b="1" i="1" smtClean="0">
                        <a:solidFill>
                          <a:schemeClr val="accent6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3200" b="1" i="0" smtClean="0">
                        <a:solidFill>
                          <a:schemeClr val="accent6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𝐛</m:t>
                    </m:r>
                    <m:r>
                      <a:rPr lang="en-US" altLang="zh-CN" sz="3200" b="1" i="1" baseline="-25000" smtClean="0">
                        <a:solidFill>
                          <a:schemeClr val="accent6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𝟏</m:t>
                    </m:r>
                  </m:oMath>
                </a14:m>
                <a:endParaRPr lang="en-US" altLang="zh-CN" sz="3200" b="1" baseline="-25000" dirty="0">
                  <a:solidFill>
                    <a:schemeClr val="accent6">
                      <a:lumMod val="10000"/>
                    </a:schemeClr>
                  </a:solidFill>
                  <a:latin typeface="Arial Unicode MS" panose="020B0604020202020204" pitchFamily="34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Text Box 21">
                <a:extLst>
                  <a:ext uri="{FF2B5EF4-FFF2-40B4-BE49-F238E27FC236}"/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765" y="4797152"/>
                <a:ext cx="11017250" cy="894027"/>
              </a:xfrm>
              <a:prstGeom prst="rect">
                <a:avLst/>
              </a:prstGeom>
              <a:blipFill rotWithShape="0">
                <a:blip r:embed="rId6"/>
                <a:stretch>
                  <a:fillRect l="-1439" b="-1836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 bwMode="auto">
          <a:xfrm>
            <a:off x="1449034" y="5074793"/>
            <a:ext cx="432048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V="1">
            <a:off x="1881082" y="4221088"/>
            <a:ext cx="1336979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任意多边形 9"/>
          <p:cNvSpPr/>
          <p:nvPr/>
        </p:nvSpPr>
        <p:spPr bwMode="auto">
          <a:xfrm>
            <a:off x="2304874" y="4104409"/>
            <a:ext cx="8264436" cy="2572406"/>
          </a:xfrm>
          <a:custGeom>
            <a:avLst/>
            <a:gdLst>
              <a:gd name="connsiteX0" fmla="*/ 500671 w 8264436"/>
              <a:gd name="connsiteY0" fmla="*/ 1693718 h 2572406"/>
              <a:gd name="connsiteX1" fmla="*/ 729271 w 8264436"/>
              <a:gd name="connsiteY1" fmla="*/ 2369127 h 2572406"/>
              <a:gd name="connsiteX2" fmla="*/ 7483362 w 8264436"/>
              <a:gd name="connsiteY2" fmla="*/ 2369127 h 2572406"/>
              <a:gd name="connsiteX3" fmla="*/ 7847044 w 8264436"/>
              <a:gd name="connsiteY3" fmla="*/ 0 h 257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4436" h="2572406">
                <a:moveTo>
                  <a:pt x="500671" y="1693718"/>
                </a:moveTo>
                <a:cubicBezTo>
                  <a:pt x="33080" y="1975138"/>
                  <a:pt x="-434511" y="2256559"/>
                  <a:pt x="729271" y="2369127"/>
                </a:cubicBezTo>
                <a:cubicBezTo>
                  <a:pt x="1893053" y="2481695"/>
                  <a:pt x="6297067" y="2763982"/>
                  <a:pt x="7483362" y="2369127"/>
                </a:cubicBezTo>
                <a:cubicBezTo>
                  <a:pt x="8669658" y="1974273"/>
                  <a:pt x="8258351" y="987136"/>
                  <a:pt x="7847044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2590771" y="5105813"/>
            <a:ext cx="513718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求解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2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15095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对于每一个点都可以形成如上两个方程，对于多个点，可进行堆叠，并记成矩阵形式：</a:t>
            </a:r>
          </a:p>
        </p:txBody>
      </p:sp>
      <p:graphicFrame>
        <p:nvGraphicFramePr>
          <p:cNvPr id="15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220091"/>
              </p:ext>
            </p:extLst>
          </p:nvPr>
        </p:nvGraphicFramePr>
        <p:xfrm>
          <a:off x="4298181" y="2276872"/>
          <a:ext cx="2611438" cy="195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9" name="Equation" r:id="rId4" imgW="952200" imgH="711000" progId="Equation.DSMT4">
                  <p:embed/>
                </p:oleObj>
              </mc:Choice>
              <mc:Fallback>
                <p:oleObj name="Equation" r:id="rId4" imgW="9522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181" y="2276872"/>
                        <a:ext cx="2611438" cy="195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117865"/>
              </p:ext>
            </p:extLst>
          </p:nvPr>
        </p:nvGraphicFramePr>
        <p:xfrm>
          <a:off x="4333891" y="4444339"/>
          <a:ext cx="12239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30" name="Equation" r:id="rId6" imgW="469696" imgH="177723" progId="Equation.DSMT4">
                  <p:embed/>
                </p:oleObj>
              </mc:Choice>
              <mc:Fallback>
                <p:oleObj name="Equation" r:id="rId6" imgW="469696" imgH="17772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91" y="4444339"/>
                        <a:ext cx="122396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92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求解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2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2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763179"/>
              </p:ext>
            </p:extLst>
          </p:nvPr>
        </p:nvGraphicFramePr>
        <p:xfrm>
          <a:off x="4333891" y="1669753"/>
          <a:ext cx="266223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4" name="Equation" r:id="rId4" imgW="1117440" imgH="304560" progId="Equation.DSMT4">
                  <p:embed/>
                </p:oleObj>
              </mc:Choice>
              <mc:Fallback>
                <p:oleObj name="Equation" r:id="rId4" imgW="111744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91" y="1669753"/>
                        <a:ext cx="266223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09749" y="779583"/>
            <a:ext cx="8712968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有六个或以上特征点且非共面时，可求解：</a:t>
            </a:r>
            <a:endParaRPr lang="zh-CN" altLang="en-US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graphicFrame>
        <p:nvGraphicFramePr>
          <p:cNvPr id="13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27176"/>
              </p:ext>
            </p:extLst>
          </p:nvPr>
        </p:nvGraphicFramePr>
        <p:xfrm>
          <a:off x="3956156" y="3764754"/>
          <a:ext cx="2948512" cy="744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5" name="Equation" r:id="rId6" imgW="939392" imgH="241195" progId="Equation.DSMT4">
                  <p:embed/>
                </p:oleObj>
              </mc:Choice>
              <mc:Fallback>
                <p:oleObj name="Equation" r:id="rId6" imgW="939392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6156" y="3764754"/>
                        <a:ext cx="2948512" cy="7443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19204" y="2253517"/>
            <a:ext cx="10503713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上面求出</a:t>
            </a:r>
            <a:r>
              <a:rPr lang="zh-CN" altLang="en-US" sz="3200" b="1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的只有</a:t>
            </a:r>
            <a:r>
              <a:rPr lang="en-US" altLang="zh-CN" sz="3200" b="1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11</a:t>
            </a:r>
            <a:r>
              <a:rPr lang="zh-CN" altLang="en-US" sz="3200" b="1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个参数，且多一个</a:t>
            </a:r>
            <a:r>
              <a:rPr lang="en-US" altLang="zh-CN" sz="3200" b="1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/</a:t>
            </a:r>
            <a:r>
              <a:rPr lang="en-US" altLang="zh-CN" sz="3200" b="1" i="1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t</a:t>
            </a:r>
            <a:r>
              <a:rPr lang="en-US" altLang="zh-CN" sz="3200" b="1" baseline="-250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3</a:t>
            </a:r>
            <a:r>
              <a:rPr lang="en-US" altLang="zh-CN" sz="3200" b="1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. </a:t>
            </a:r>
            <a:r>
              <a:rPr lang="zh-CN" altLang="en-US" sz="3200" b="1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最后一个变量可利用如下约束求出：</a:t>
            </a:r>
            <a:endParaRPr lang="zh-CN" altLang="en-US" sz="3200" b="1" dirty="0">
              <a:solidFill>
                <a:schemeClr val="accent6">
                  <a:lumMod val="10000"/>
                </a:schemeClr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11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2.2 </a:t>
            </a:r>
            <a:r>
              <a:rPr lang="en-US" altLang="zh-CN" sz="2800" dirty="0" err="1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OpenCV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实现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789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2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789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51944E-27CE-4078-B109-3A5225B0D0A0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0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65113" y="620713"/>
            <a:ext cx="11256962" cy="954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2263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3200" dirty="0" smtClean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相关函数</a:t>
            </a:r>
            <a:endParaRPr lang="en-US" altLang="zh-CN" sz="32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897" name="Text Box 21"/>
          <p:cNvSpPr txBox="1">
            <a:spLocks noChangeArrowheads="1"/>
          </p:cNvSpPr>
          <p:nvPr/>
        </p:nvSpPr>
        <p:spPr bwMode="auto">
          <a:xfrm>
            <a:off x="609600" y="1574800"/>
            <a:ext cx="11480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FontTx/>
              <a:buNone/>
            </a:pPr>
            <a:r>
              <a:rPr lang="en-US" altLang="zh-CN" dirty="0" err="1" smtClean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bool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solvePnP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InputArray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i="1" dirty="0" err="1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objectPoints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InputArray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i="1" dirty="0" err="1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imagePoints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InputArray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i="1" dirty="0" err="1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cameraMatrix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InputArray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i="1" dirty="0" err="1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distCoeffs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OutputArray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i="1" dirty="0" err="1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rvec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OutputArray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i="1" dirty="0" err="1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tvec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bool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i="1" dirty="0" err="1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useExtrinsicGuess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=false, 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i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flags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=ITERATIVE )</a:t>
            </a:r>
            <a:endParaRPr lang="en-US" altLang="zh-CN" b="1" dirty="0">
              <a:solidFill>
                <a:schemeClr val="tx1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37898" name="Text Box 21"/>
          <p:cNvSpPr txBox="1">
            <a:spLocks noChangeArrowheads="1"/>
          </p:cNvSpPr>
          <p:nvPr/>
        </p:nvSpPr>
        <p:spPr bwMode="auto">
          <a:xfrm>
            <a:off x="609600" y="2780928"/>
            <a:ext cx="1108868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r>
              <a:rPr lang="en-US" altLang="zh-CN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objectPoints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Courier New" panose="02070309020205020404" pitchFamily="49" charset="0"/>
              </a:rPr>
              <a:t>，目标座标系下的三维点座标，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Courier New" panose="02070309020205020404" pitchFamily="49" charset="0"/>
              </a:rPr>
              <a:t>3*N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  <a:cs typeface="Courier New" panose="02070309020205020404" pitchFamily="49" charset="0"/>
            </a:endParaRPr>
          </a:p>
          <a:p>
            <a:r>
              <a:rPr lang="en-US" altLang="zh-CN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imagePoints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，像平面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点坐标</a:t>
            </a:r>
          </a:p>
          <a:p>
            <a:r>
              <a:rPr lang="en-US" altLang="zh-CN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cameraMatrix</a:t>
            </a:r>
            <a:r>
              <a:rPr lang="zh-CN" altLang="en-US" i="1" dirty="0" smtClean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相机内参数矩阵，如前所述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i="1" dirty="0" err="1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distCoeffs</a:t>
            </a:r>
            <a:r>
              <a:rPr lang="en-US" altLang="zh-CN" i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，畸变系数向量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rvec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，旋转矩阵计算结果，以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Rodrigues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向量形式表示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tvec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，平移向量计算结果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83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275"/>
            <a:ext cx="12196763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59" name="组合 7"/>
          <p:cNvGrpSpPr>
            <a:grpSpLocks/>
          </p:cNvGrpSpPr>
          <p:nvPr/>
        </p:nvGrpSpPr>
        <p:grpSpPr bwMode="auto">
          <a:xfrm>
            <a:off x="4946650" y="1328738"/>
            <a:ext cx="2301875" cy="2308225"/>
            <a:chOff x="0" y="0"/>
            <a:chExt cx="2301875" cy="2308226"/>
          </a:xfrm>
        </p:grpSpPr>
        <p:sp>
          <p:nvSpPr>
            <p:cNvPr id="70669" name="Oval 5"/>
            <p:cNvSpPr>
              <a:spLocks noChangeArrowheads="1"/>
            </p:cNvSpPr>
            <p:nvPr/>
          </p:nvSpPr>
          <p:spPr bwMode="auto">
            <a:xfrm>
              <a:off x="0" y="0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0670" name="Freeform 6"/>
            <p:cNvSpPr>
              <a:spLocks noEditPoints="1" noChangeArrowheads="1"/>
            </p:cNvSpPr>
            <p:nvPr/>
          </p:nvSpPr>
          <p:spPr bwMode="auto">
            <a:xfrm>
              <a:off x="123825" y="123825"/>
              <a:ext cx="2054225" cy="2058988"/>
            </a:xfrm>
            <a:custGeom>
              <a:avLst/>
              <a:gdLst>
                <a:gd name="T0" fmla="*/ 2147483646 w 3306"/>
                <a:gd name="T1" fmla="*/ 0 h 3306"/>
                <a:gd name="T2" fmla="*/ 2147483646 w 3306"/>
                <a:gd name="T3" fmla="*/ 2147483646 h 3306"/>
                <a:gd name="T4" fmla="*/ 2147483646 w 3306"/>
                <a:gd name="T5" fmla="*/ 2147483646 h 3306"/>
                <a:gd name="T6" fmla="*/ 0 w 3306"/>
                <a:gd name="T7" fmla="*/ 2147483646 h 3306"/>
                <a:gd name="T8" fmla="*/ 2147483646 w 3306"/>
                <a:gd name="T9" fmla="*/ 0 h 3306"/>
                <a:gd name="T10" fmla="*/ 2147483646 w 3306"/>
                <a:gd name="T11" fmla="*/ 2147483646 h 3306"/>
                <a:gd name="T12" fmla="*/ 2147483646 w 3306"/>
                <a:gd name="T13" fmla="*/ 2147483646 h 3306"/>
                <a:gd name="T14" fmla="*/ 2147483646 w 3306"/>
                <a:gd name="T15" fmla="*/ 2147483646 h 3306"/>
                <a:gd name="T16" fmla="*/ 2147483646 w 3306"/>
                <a:gd name="T17" fmla="*/ 2147483646 h 3306"/>
                <a:gd name="T18" fmla="*/ 2147483646 w 3306"/>
                <a:gd name="T19" fmla="*/ 2147483646 h 33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6"/>
                <a:gd name="T31" fmla="*/ 0 h 3306"/>
                <a:gd name="T32" fmla="*/ 3306 w 3306"/>
                <a:gd name="T33" fmla="*/ 3306 h 33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0660" name="TextBox 12"/>
          <p:cNvSpPr>
            <a:spLocks noChangeArrowheads="1"/>
          </p:cNvSpPr>
          <p:nvPr/>
        </p:nvSpPr>
        <p:spPr bwMode="auto">
          <a:xfrm>
            <a:off x="1634777" y="3754438"/>
            <a:ext cx="89281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Courier New" panose="02070309020205020404" pitchFamily="49" charset="0"/>
                <a:sym typeface="微软雅黑" panose="020B0503020204020204" pitchFamily="34" charset="-122"/>
              </a:rPr>
              <a:t>基于平面特征点</a:t>
            </a:r>
            <a:r>
              <a:rPr lang="zh-CN" altLang="en-US" sz="4800" b="1" dirty="0" smtClean="0">
                <a:solidFill>
                  <a:schemeClr val="accent2"/>
                </a:solidFill>
                <a:latin typeface="Courier New" panose="02070309020205020404" pitchFamily="49" charset="0"/>
                <a:sym typeface="微软雅黑" panose="020B0503020204020204" pitchFamily="34" charset="-122"/>
              </a:rPr>
              <a:t>的位姿测量</a:t>
            </a:r>
            <a:endParaRPr lang="zh-CN" altLang="en-US" sz="4800" b="1" dirty="0">
              <a:solidFill>
                <a:schemeClr val="accent2"/>
              </a:solidFill>
              <a:latin typeface="Courier New" panose="02070309020205020404" pitchFamily="49" charset="0"/>
              <a:sym typeface="微软雅黑" panose="020B0503020204020204" pitchFamily="34" charset="-122"/>
            </a:endParaRPr>
          </a:p>
        </p:txBody>
      </p:sp>
      <p:sp>
        <p:nvSpPr>
          <p:cNvPr id="70661" name="直接连接符 13"/>
          <p:cNvSpPr>
            <a:spLocks noChangeShapeType="1"/>
          </p:cNvSpPr>
          <p:nvPr/>
        </p:nvSpPr>
        <p:spPr bwMode="auto">
          <a:xfrm>
            <a:off x="2641600" y="4570413"/>
            <a:ext cx="6913563" cy="1587"/>
          </a:xfrm>
          <a:prstGeom prst="line">
            <a:avLst/>
          </a:prstGeom>
          <a:noFill/>
          <a:ln w="9525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2" name="Freeform 10"/>
          <p:cNvSpPr>
            <a:spLocks noEditPoints="1" noChangeArrowheads="1"/>
          </p:cNvSpPr>
          <p:nvPr/>
        </p:nvSpPr>
        <p:spPr bwMode="auto">
          <a:xfrm>
            <a:off x="5413375" y="1700213"/>
            <a:ext cx="1370013" cy="1320800"/>
          </a:xfrm>
          <a:custGeom>
            <a:avLst/>
            <a:gdLst>
              <a:gd name="T0" fmla="*/ 2147483646 w 1139"/>
              <a:gd name="T1" fmla="*/ 2147483646 h 1088"/>
              <a:gd name="T2" fmla="*/ 2147483646 w 1139"/>
              <a:gd name="T3" fmla="*/ 2147483646 h 1088"/>
              <a:gd name="T4" fmla="*/ 2147483646 w 1139"/>
              <a:gd name="T5" fmla="*/ 2147483646 h 1088"/>
              <a:gd name="T6" fmla="*/ 2147483646 w 1139"/>
              <a:gd name="T7" fmla="*/ 2147483646 h 1088"/>
              <a:gd name="T8" fmla="*/ 2147483646 w 1139"/>
              <a:gd name="T9" fmla="*/ 2147483646 h 1088"/>
              <a:gd name="T10" fmla="*/ 2147483646 w 1139"/>
              <a:gd name="T11" fmla="*/ 2147483646 h 1088"/>
              <a:gd name="T12" fmla="*/ 2147483646 w 1139"/>
              <a:gd name="T13" fmla="*/ 2147483646 h 1088"/>
              <a:gd name="T14" fmla="*/ 2147483646 w 1139"/>
              <a:gd name="T15" fmla="*/ 2147483646 h 1088"/>
              <a:gd name="T16" fmla="*/ 2147483646 w 1139"/>
              <a:gd name="T17" fmla="*/ 2147483646 h 1088"/>
              <a:gd name="T18" fmla="*/ 2147483646 w 1139"/>
              <a:gd name="T19" fmla="*/ 2147483646 h 1088"/>
              <a:gd name="T20" fmla="*/ 2147483646 w 1139"/>
              <a:gd name="T21" fmla="*/ 2147483646 h 1088"/>
              <a:gd name="T22" fmla="*/ 2147483646 w 1139"/>
              <a:gd name="T23" fmla="*/ 2147483646 h 1088"/>
              <a:gd name="T24" fmla="*/ 2147483646 w 1139"/>
              <a:gd name="T25" fmla="*/ 2147483646 h 1088"/>
              <a:gd name="T26" fmla="*/ 2147483646 w 1139"/>
              <a:gd name="T27" fmla="*/ 2147483646 h 1088"/>
              <a:gd name="T28" fmla="*/ 2147483646 w 1139"/>
              <a:gd name="T29" fmla="*/ 2147483646 h 1088"/>
              <a:gd name="T30" fmla="*/ 2147483646 w 1139"/>
              <a:gd name="T31" fmla="*/ 2147483646 h 1088"/>
              <a:gd name="T32" fmla="*/ 2147483646 w 1139"/>
              <a:gd name="T33" fmla="*/ 2147483646 h 1088"/>
              <a:gd name="T34" fmla="*/ 2147483646 w 1139"/>
              <a:gd name="T35" fmla="*/ 2147483646 h 1088"/>
              <a:gd name="T36" fmla="*/ 2147483646 w 1139"/>
              <a:gd name="T37" fmla="*/ 2147483646 h 1088"/>
              <a:gd name="T38" fmla="*/ 2147483646 w 1139"/>
              <a:gd name="T39" fmla="*/ 2147483646 h 1088"/>
              <a:gd name="T40" fmla="*/ 2147483646 w 1139"/>
              <a:gd name="T41" fmla="*/ 2147483646 h 1088"/>
              <a:gd name="T42" fmla="*/ 2147483646 w 1139"/>
              <a:gd name="T43" fmla="*/ 2147483646 h 1088"/>
              <a:gd name="T44" fmla="*/ 2147483646 w 1139"/>
              <a:gd name="T45" fmla="*/ 2147483646 h 1088"/>
              <a:gd name="T46" fmla="*/ 2147483646 w 1139"/>
              <a:gd name="T47" fmla="*/ 2147483646 h 1088"/>
              <a:gd name="T48" fmla="*/ 0 w 1139"/>
              <a:gd name="T49" fmla="*/ 2147483646 h 1088"/>
              <a:gd name="T50" fmla="*/ 2147483646 w 1139"/>
              <a:gd name="T51" fmla="*/ 2147483646 h 1088"/>
              <a:gd name="T52" fmla="*/ 2147483646 w 1139"/>
              <a:gd name="T53" fmla="*/ 2147483646 h 1088"/>
              <a:gd name="T54" fmla="*/ 2147483646 w 1139"/>
              <a:gd name="T55" fmla="*/ 2147483646 h 1088"/>
              <a:gd name="T56" fmla="*/ 2147483646 w 1139"/>
              <a:gd name="T57" fmla="*/ 2147483646 h 1088"/>
              <a:gd name="T58" fmla="*/ 2147483646 w 1139"/>
              <a:gd name="T59" fmla="*/ 2147483646 h 1088"/>
              <a:gd name="T60" fmla="*/ 2147483646 w 1139"/>
              <a:gd name="T61" fmla="*/ 2147483646 h 1088"/>
              <a:gd name="T62" fmla="*/ 2147483646 w 1139"/>
              <a:gd name="T63" fmla="*/ 2147483646 h 1088"/>
              <a:gd name="T64" fmla="*/ 2147483646 w 1139"/>
              <a:gd name="T65" fmla="*/ 2147483646 h 1088"/>
              <a:gd name="T66" fmla="*/ 2147483646 w 1139"/>
              <a:gd name="T67" fmla="*/ 2147483646 h 1088"/>
              <a:gd name="T68" fmla="*/ 2147483646 w 1139"/>
              <a:gd name="T69" fmla="*/ 2147483646 h 1088"/>
              <a:gd name="T70" fmla="*/ 2147483646 w 1139"/>
              <a:gd name="T71" fmla="*/ 2147483646 h 1088"/>
              <a:gd name="T72" fmla="*/ 2147483646 w 1139"/>
              <a:gd name="T73" fmla="*/ 2147483646 h 1088"/>
              <a:gd name="T74" fmla="*/ 2147483646 w 1139"/>
              <a:gd name="T75" fmla="*/ 2147483646 h 1088"/>
              <a:gd name="T76" fmla="*/ 2147483646 w 1139"/>
              <a:gd name="T77" fmla="*/ 2147483646 h 1088"/>
              <a:gd name="T78" fmla="*/ 2147483646 w 1139"/>
              <a:gd name="T79" fmla="*/ 2147483646 h 1088"/>
              <a:gd name="T80" fmla="*/ 2147483646 w 1139"/>
              <a:gd name="T81" fmla="*/ 2147483646 h 1088"/>
              <a:gd name="T82" fmla="*/ 2147483646 w 1139"/>
              <a:gd name="T83" fmla="*/ 2147483646 h 1088"/>
              <a:gd name="T84" fmla="*/ 2147483646 w 1139"/>
              <a:gd name="T85" fmla="*/ 2147483646 h 1088"/>
              <a:gd name="T86" fmla="*/ 2147483646 w 1139"/>
              <a:gd name="T87" fmla="*/ 2147483646 h 1088"/>
              <a:gd name="T88" fmla="*/ 2147483646 w 1139"/>
              <a:gd name="T89" fmla="*/ 2147483646 h 1088"/>
              <a:gd name="T90" fmla="*/ 2147483646 w 1139"/>
              <a:gd name="T91" fmla="*/ 2147483646 h 1088"/>
              <a:gd name="T92" fmla="*/ 2147483646 w 1139"/>
              <a:gd name="T93" fmla="*/ 2147483646 h 1088"/>
              <a:gd name="T94" fmla="*/ 2147483646 w 1139"/>
              <a:gd name="T95" fmla="*/ 2147483646 h 108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139"/>
              <a:gd name="T145" fmla="*/ 0 h 1088"/>
              <a:gd name="T146" fmla="*/ 1139 w 1139"/>
              <a:gd name="T147" fmla="*/ 1088 h 108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3" name="Oval 42"/>
          <p:cNvSpPr>
            <a:spLocks noChangeAspect="1" noChangeArrowheads="1"/>
          </p:cNvSpPr>
          <p:nvPr/>
        </p:nvSpPr>
        <p:spPr bwMode="auto">
          <a:xfrm>
            <a:off x="4970463" y="4889500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0664" name="TextBox 44"/>
          <p:cNvSpPr>
            <a:spLocks noChangeArrowheads="1"/>
          </p:cNvSpPr>
          <p:nvPr/>
        </p:nvSpPr>
        <p:spPr bwMode="auto">
          <a:xfrm>
            <a:off x="5334000" y="4810125"/>
            <a:ext cx="226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基本问题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665" name="Oval 42"/>
          <p:cNvSpPr>
            <a:spLocks noChangeAspect="1" noChangeArrowheads="1"/>
          </p:cNvSpPr>
          <p:nvPr/>
        </p:nvSpPr>
        <p:spPr bwMode="auto">
          <a:xfrm>
            <a:off x="4967288" y="5445125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0666" name="TextBox 44"/>
          <p:cNvSpPr>
            <a:spLocks noChangeArrowheads="1"/>
          </p:cNvSpPr>
          <p:nvPr/>
        </p:nvSpPr>
        <p:spPr bwMode="auto">
          <a:xfrm>
            <a:off x="5354638" y="5353050"/>
            <a:ext cx="4200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Courier New" panose="02070309020205020404" pitchFamily="49" charset="0"/>
                <a:sym typeface="微软雅黑" panose="020B0503020204020204" pitchFamily="34" charset="-122"/>
              </a:rPr>
              <a:t>线性求解</a:t>
            </a:r>
            <a:endParaRPr lang="zh-CN" altLang="en-US" dirty="0">
              <a:solidFill>
                <a:schemeClr val="accent2"/>
              </a:solidFill>
              <a:latin typeface="Courier New" panose="02070309020205020404" pitchFamily="49" charset="0"/>
              <a:sym typeface="微软雅黑" panose="020B0503020204020204" pitchFamily="34" charset="-122"/>
            </a:endParaRPr>
          </a:p>
        </p:txBody>
      </p:sp>
      <p:sp>
        <p:nvSpPr>
          <p:cNvPr id="70667" name="Oval 42"/>
          <p:cNvSpPr>
            <a:spLocks noChangeAspect="1" noChangeArrowheads="1"/>
          </p:cNvSpPr>
          <p:nvPr/>
        </p:nvSpPr>
        <p:spPr bwMode="auto">
          <a:xfrm>
            <a:off x="4967288" y="6000750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0668" name="TextBox 44"/>
          <p:cNvSpPr>
            <a:spLocks noChangeArrowheads="1"/>
          </p:cNvSpPr>
          <p:nvPr/>
        </p:nvSpPr>
        <p:spPr bwMode="auto">
          <a:xfrm>
            <a:off x="5354638" y="5908675"/>
            <a:ext cx="4200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latin typeface="Courier New" panose="02070309020205020404" pitchFamily="49" charset="0"/>
                <a:sym typeface="微软雅黑" panose="020B0503020204020204" pitchFamily="34" charset="-122"/>
              </a:rPr>
              <a:t>扩展</a:t>
            </a:r>
          </a:p>
        </p:txBody>
      </p:sp>
    </p:spTree>
  </p:cSld>
  <p:clrMapOvr>
    <a:masterClrMapping/>
  </p:clrMapOvr>
  <p:transition spd="slow" advTm="5220"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3.1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基本问题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608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F3C13-EC90-41CD-A503-990F96D5C59C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9" name="Rectangle 10"/>
          <p:cNvSpPr txBox="1">
            <a:spLocks noChangeArrowheads="1"/>
          </p:cNvSpPr>
          <p:nvPr/>
        </p:nvSpPr>
        <p:spPr bwMode="auto">
          <a:xfrm>
            <a:off x="1204913" y="1628800"/>
            <a:ext cx="4893468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已知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：相机内参数；多个平面上的特征点在目标坐标系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(3D)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和相平面坐标系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(2D)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坐标；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输出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：目标坐标系相对相机坐标系的位置和姿态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77" y="3341343"/>
            <a:ext cx="1828638" cy="18578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501" y="1621323"/>
            <a:ext cx="2103364" cy="15775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805" y="1621323"/>
            <a:ext cx="1709415" cy="16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求解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平面特征点相对位姿估计</a:t>
            </a:r>
            <a:r>
              <a:rPr lang="en-US" altLang="zh-CN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——</a:t>
            </a: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线性求解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24" name="Rectangle 10"/>
          <p:cNvSpPr txBox="1">
            <a:spLocks noChangeArrowheads="1"/>
          </p:cNvSpPr>
          <p:nvPr/>
        </p:nvSpPr>
        <p:spPr bwMode="auto">
          <a:xfrm>
            <a:off x="566737" y="1752600"/>
            <a:ext cx="934806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设</a:t>
            </a:r>
            <a:r>
              <a:rPr kumimoji="0" lang="en-US" altLang="zh-CN" sz="30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0" lang="en-US" altLang="zh-CN" sz="3000" b="0" i="1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特征共面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), 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则对每一个特征点，均有：</a:t>
            </a: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  <a:cs typeface="+mn-cs"/>
              </a:rPr>
              <a:t>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得到两个方程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147543"/>
              </p:ext>
            </p:extLst>
          </p:nvPr>
        </p:nvGraphicFramePr>
        <p:xfrm>
          <a:off x="1057821" y="2181100"/>
          <a:ext cx="7848600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6" name="Equation" r:id="rId4" imgW="3327120" imgH="914400" progId="Equation.DSMT4">
                  <p:embed/>
                </p:oleObj>
              </mc:Choice>
              <mc:Fallback>
                <p:oleObj name="Equation" r:id="rId4" imgW="33271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821" y="2181100"/>
                        <a:ext cx="7848600" cy="216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390321"/>
              </p:ext>
            </p:extLst>
          </p:nvPr>
        </p:nvGraphicFramePr>
        <p:xfrm>
          <a:off x="1777901" y="4545806"/>
          <a:ext cx="3024188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7" name="Equation" r:id="rId6" imgW="1244600" imgH="431800" progId="Equation.DSMT4">
                  <p:embed/>
                </p:oleObj>
              </mc:Choice>
              <mc:Fallback>
                <p:oleObj name="Equation" r:id="rId6" imgW="12446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7901" y="4545806"/>
                        <a:ext cx="3024188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405432"/>
              </p:ext>
            </p:extLst>
          </p:nvPr>
        </p:nvGraphicFramePr>
        <p:xfrm>
          <a:off x="5454720" y="4589338"/>
          <a:ext cx="30114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8" name="Equation" r:id="rId8" imgW="1269449" imgH="431613" progId="Equation.DSMT4">
                  <p:embed/>
                </p:oleObj>
              </mc:Choice>
              <mc:Fallback>
                <p:oleObj name="Equation" r:id="rId8" imgW="1269449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720" y="4589338"/>
                        <a:ext cx="3011487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 1"/>
          <p:cNvSpPr/>
          <p:nvPr/>
        </p:nvSpPr>
        <p:spPr bwMode="auto">
          <a:xfrm>
            <a:off x="3852069" y="2442004"/>
            <a:ext cx="518120" cy="166803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17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求解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 smtClean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未知数线性求</a:t>
            </a:r>
            <a:r>
              <a:rPr lang="zh-CN" altLang="en-US" sz="3200" b="1" dirty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解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5" name="Rectangle 10"/>
          <p:cNvSpPr txBox="1">
            <a:spLocks noChangeArrowheads="1"/>
          </p:cNvSpPr>
          <p:nvPr/>
        </p:nvSpPr>
        <p:spPr bwMode="auto">
          <a:xfrm>
            <a:off x="571500" y="150497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对于每一个点都可以形成如上两个方程，对于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&gt;=4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个点，可使用类似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PnP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方法求得解：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kern="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kern="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求</a:t>
            </a:r>
            <a:r>
              <a:rPr kumimoji="0" lang="en-US" altLang="zh-CN" sz="3000" b="0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</a:t>
            </a:r>
            <a:r>
              <a:rPr kumimoji="0" lang="en-US" altLang="zh-CN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3</a:t>
            </a: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kern="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求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</a:t>
            </a:r>
            <a:r>
              <a:rPr kumimoji="0" lang="en-US" altLang="zh-CN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3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22725" y="1922463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341561"/>
              </p:ext>
            </p:extLst>
          </p:nvPr>
        </p:nvGraphicFramePr>
        <p:xfrm>
          <a:off x="1098406" y="1339871"/>
          <a:ext cx="795655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6" name="Equation" r:id="rId4" imgW="2832100" imgH="228600" progId="Equation.DSMT4">
                  <p:embed/>
                </p:oleObj>
              </mc:Choice>
              <mc:Fallback>
                <p:oleObj name="Equation" r:id="rId4" imgW="2832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406" y="1339871"/>
                        <a:ext cx="795655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788841"/>
              </p:ext>
            </p:extLst>
          </p:nvPr>
        </p:nvGraphicFramePr>
        <p:xfrm>
          <a:off x="1098406" y="1988685"/>
          <a:ext cx="8097838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7" name="Equation" r:id="rId6" imgW="2895600" imgH="228600" progId="Equation.DSMT4">
                  <p:embed/>
                </p:oleObj>
              </mc:Choice>
              <mc:Fallback>
                <p:oleObj name="Equation" r:id="rId6" imgW="2895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406" y="1988685"/>
                        <a:ext cx="8097838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644085"/>
              </p:ext>
            </p:extLst>
          </p:nvPr>
        </p:nvGraphicFramePr>
        <p:xfrm>
          <a:off x="1027762" y="3685000"/>
          <a:ext cx="7011988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8" name="Equation" r:id="rId8" imgW="2692400" imgH="482600" progId="Equation.DSMT4">
                  <p:embed/>
                </p:oleObj>
              </mc:Choice>
              <mc:Fallback>
                <p:oleObj name="Equation" r:id="rId8" imgW="26924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762" y="3685000"/>
                        <a:ext cx="7011988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421438"/>
              </p:ext>
            </p:extLst>
          </p:nvPr>
        </p:nvGraphicFramePr>
        <p:xfrm>
          <a:off x="2308225" y="5200670"/>
          <a:ext cx="2263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9" name="Equation" r:id="rId10" imgW="939392" imgH="241195" progId="Equation.DSMT4">
                  <p:embed/>
                </p:oleObj>
              </mc:Choice>
              <mc:Fallback>
                <p:oleObj name="Equation" r:id="rId10" imgW="939392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5200670"/>
                        <a:ext cx="22637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428019"/>
              </p:ext>
            </p:extLst>
          </p:nvPr>
        </p:nvGraphicFramePr>
        <p:xfrm>
          <a:off x="2320502" y="5745057"/>
          <a:ext cx="150018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0" name="Equation" r:id="rId12" imgW="622030" imgH="228501" progId="Equation.DSMT4">
                  <p:embed/>
                </p:oleObj>
              </mc:Choice>
              <mc:Fallback>
                <p:oleObj name="Equation" r:id="rId12" imgW="622030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502" y="5745057"/>
                        <a:ext cx="1500187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2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3.3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扩展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 smtClean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Rodrigues</a:t>
            </a: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旋转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0"/>
              <p:cNvSpPr txBox="1">
                <a:spLocks noChangeArrowheads="1"/>
              </p:cNvSpPr>
              <p:nvPr/>
            </p:nvSpPr>
            <p:spPr bwMode="auto">
              <a:xfrm>
                <a:off x="571500" y="1504970"/>
                <a:ext cx="9271298" cy="426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69900" marR="0" lvl="0" indent="-469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endParaRPr kumimoji="0" lang="en-US" altLang="zh-CN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宋体"/>
                  <a:cs typeface="+mn-cs"/>
                </a:endParaRPr>
              </a:p>
              <a:p>
                <a:pPr marL="469900" marR="0" lvl="0" indent="-469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endParaRPr kumimoji="0" lang="en-US" altLang="zh-CN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宋体"/>
                  <a:cs typeface="+mn-cs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lang="en-US" altLang="zh-CN" sz="2800" kern="0" dirty="0">
                  <a:solidFill>
                    <a:srgbClr val="0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lang="en-US" altLang="zh-CN" sz="2800" kern="0" dirty="0">
                  <a:solidFill>
                    <a:srgbClr val="0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lvl="0" eaLnBrk="1" hangingPunct="1">
                  <a:buClr>
                    <a:srgbClr val="CC0000"/>
                  </a:buClr>
                  <a:buFont typeface="Wingdings" panose="05000000000000000000" pitchFamily="2" charset="2"/>
                  <a:buChar char="Ø"/>
                </a:pPr>
                <a:r>
                  <a:rPr kumimoji="0" lang="zh-CN" alt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空间的任何一个旋转，可表达为</a:t>
                </a:r>
                <a:r>
                  <a:rPr lang="zh-CN" altLang="en-US" sz="2800" kern="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一个向量绕旋转轴旋转给定</a:t>
                </a:r>
                <a:r>
                  <a:rPr lang="zh-CN" altLang="en-US" sz="2800" kern="0" dirty="0" smtClean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角度。可用四元数表达：</a:t>
                </a:r>
                <a:endParaRPr lang="en-US" altLang="zh-CN" sz="2800" kern="0" dirty="0" smtClean="0">
                  <a:solidFill>
                    <a:srgbClr val="0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eaLnBrk="1" hangingPunct="1">
                  <a:buClr>
                    <a:srgbClr val="CC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𝐪</m:t>
                      </m:r>
                      <m:r>
                        <a:rPr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280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os</m:t>
                                    </m:r>
                                    <m:f>
                                      <m:fPr>
                                        <m:ctrlPr>
                                          <a:rPr lang="en-US" altLang="zh-CN" sz="28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仿宋" panose="02010609060101010101" pitchFamily="49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8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仿宋" panose="02010609060101010101" pitchFamily="49" charset="-122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altLang="zh-CN" sz="28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仿宋" panose="02010609060101010101" pitchFamily="49" charset="-122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CN" sz="2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𝑛</m:t>
                                    </m:r>
                                    <m:r>
                                      <a:rPr lang="en-US" altLang="zh-CN" sz="2800" i="1" kern="0" baseline="-25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𝑥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sin</m:t>
                                    </m:r>
                                    <m:f>
                                      <m:fPr>
                                        <m:ctrlPr>
                                          <a:rPr lang="en-US" altLang="zh-CN" sz="28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仿宋" panose="02010609060101010101" pitchFamily="49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8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仿宋" panose="02010609060101010101" pitchFamily="49" charset="-122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altLang="zh-CN" sz="28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仿宋" panose="02010609060101010101" pitchFamily="49" charset="-122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8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仿宋" panose="02010609060101010101" pitchFamily="49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800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pitchFamily="49" charset="-122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800" b="0" i="1" kern="0" baseline="-2500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pitchFamily="49" charset="-122"/>
                                            </a:rPr>
                                            <m:t>𝑦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pitchFamily="49" charset="-122"/>
                                            </a:rPr>
                                            <m:t>sin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zh-CN" sz="2800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仿宋" panose="02010609060101010101" pitchFamily="49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sz="2800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仿宋" panose="02010609060101010101" pitchFamily="49" charset="-122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2800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仿宋" panose="02010609060101010101" pitchFamily="49" charset="-122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US" altLang="zh-CN" sz="2800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pitchFamily="49" charset="-122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800" b="0" i="1" kern="0" baseline="-2500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pitchFamily="49" charset="-122"/>
                                            </a:rPr>
                                            <m:t>𝑧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pitchFamily="49" charset="-122"/>
                                            </a:rPr>
                                            <m:t>sin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zh-CN" sz="2800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仿宋" panose="02010609060101010101" pitchFamily="49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sz="2800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仿宋" panose="02010609060101010101" pitchFamily="49" charset="-122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2800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仿宋" panose="02010609060101010101" pitchFamily="49" charset="-122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b="0" i="0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0" lang="en-US" altLang="zh-CN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宋体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500" y="1504970"/>
                <a:ext cx="9271298" cy="4267200"/>
              </a:xfrm>
              <a:prstGeom prst="rect">
                <a:avLst/>
              </a:prstGeom>
              <a:blipFill rotWithShape="0">
                <a:blip r:embed="rId3"/>
                <a:stretch>
                  <a:fillRect l="-1183" r="-394" b="-16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22725" y="1922463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17" y="1528665"/>
            <a:ext cx="3426826" cy="19097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59" y="1035050"/>
            <a:ext cx="3797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275"/>
            <a:ext cx="12196763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组合 7"/>
          <p:cNvGrpSpPr>
            <a:grpSpLocks/>
          </p:cNvGrpSpPr>
          <p:nvPr/>
        </p:nvGrpSpPr>
        <p:grpSpPr bwMode="auto">
          <a:xfrm>
            <a:off x="4946650" y="1328738"/>
            <a:ext cx="2301875" cy="2308225"/>
            <a:chOff x="0" y="0"/>
            <a:chExt cx="2301875" cy="2308226"/>
          </a:xfrm>
        </p:grpSpPr>
        <p:sp>
          <p:nvSpPr>
            <p:cNvPr id="25611" name="Oval 5"/>
            <p:cNvSpPr>
              <a:spLocks noChangeArrowheads="1"/>
            </p:cNvSpPr>
            <p:nvPr/>
          </p:nvSpPr>
          <p:spPr bwMode="auto">
            <a:xfrm>
              <a:off x="0" y="0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612" name="Freeform 6"/>
            <p:cNvSpPr>
              <a:spLocks noEditPoints="1" noChangeArrowheads="1"/>
            </p:cNvSpPr>
            <p:nvPr/>
          </p:nvSpPr>
          <p:spPr bwMode="auto">
            <a:xfrm>
              <a:off x="123825" y="123825"/>
              <a:ext cx="2054225" cy="2058988"/>
            </a:xfrm>
            <a:custGeom>
              <a:avLst/>
              <a:gdLst>
                <a:gd name="T0" fmla="*/ 2147483646 w 3306"/>
                <a:gd name="T1" fmla="*/ 0 h 3306"/>
                <a:gd name="T2" fmla="*/ 2147483646 w 3306"/>
                <a:gd name="T3" fmla="*/ 2147483646 h 3306"/>
                <a:gd name="T4" fmla="*/ 2147483646 w 3306"/>
                <a:gd name="T5" fmla="*/ 2147483646 h 3306"/>
                <a:gd name="T6" fmla="*/ 0 w 3306"/>
                <a:gd name="T7" fmla="*/ 2147483646 h 3306"/>
                <a:gd name="T8" fmla="*/ 2147483646 w 3306"/>
                <a:gd name="T9" fmla="*/ 0 h 3306"/>
                <a:gd name="T10" fmla="*/ 2147483646 w 3306"/>
                <a:gd name="T11" fmla="*/ 2147483646 h 3306"/>
                <a:gd name="T12" fmla="*/ 2147483646 w 3306"/>
                <a:gd name="T13" fmla="*/ 2147483646 h 3306"/>
                <a:gd name="T14" fmla="*/ 2147483646 w 3306"/>
                <a:gd name="T15" fmla="*/ 2147483646 h 3306"/>
                <a:gd name="T16" fmla="*/ 2147483646 w 3306"/>
                <a:gd name="T17" fmla="*/ 2147483646 h 3306"/>
                <a:gd name="T18" fmla="*/ 2147483646 w 3306"/>
                <a:gd name="T19" fmla="*/ 2147483646 h 33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6"/>
                <a:gd name="T31" fmla="*/ 0 h 3306"/>
                <a:gd name="T32" fmla="*/ 3306 w 3306"/>
                <a:gd name="T33" fmla="*/ 3306 h 33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04" name="TextBox 12"/>
          <p:cNvSpPr>
            <a:spLocks noChangeArrowheads="1"/>
          </p:cNvSpPr>
          <p:nvPr/>
        </p:nvSpPr>
        <p:spPr bwMode="auto">
          <a:xfrm>
            <a:off x="2641600" y="3754438"/>
            <a:ext cx="6802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800" b="1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座标变换</a:t>
            </a:r>
            <a:endParaRPr lang="zh-CN" altLang="en-US" sz="4800" b="1" dirty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605" name="直接连接符 13"/>
          <p:cNvSpPr>
            <a:spLocks noChangeShapeType="1"/>
          </p:cNvSpPr>
          <p:nvPr/>
        </p:nvSpPr>
        <p:spPr bwMode="auto">
          <a:xfrm>
            <a:off x="2641600" y="4570413"/>
            <a:ext cx="6913563" cy="1587"/>
          </a:xfrm>
          <a:prstGeom prst="line">
            <a:avLst/>
          </a:prstGeom>
          <a:noFill/>
          <a:ln w="9525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6" name="Freeform 10"/>
          <p:cNvSpPr>
            <a:spLocks noEditPoints="1" noChangeArrowheads="1"/>
          </p:cNvSpPr>
          <p:nvPr/>
        </p:nvSpPr>
        <p:spPr bwMode="auto">
          <a:xfrm>
            <a:off x="5413375" y="1700213"/>
            <a:ext cx="1370013" cy="1320800"/>
          </a:xfrm>
          <a:custGeom>
            <a:avLst/>
            <a:gdLst>
              <a:gd name="T0" fmla="*/ 2147483646 w 1139"/>
              <a:gd name="T1" fmla="*/ 2147483646 h 1088"/>
              <a:gd name="T2" fmla="*/ 2147483646 w 1139"/>
              <a:gd name="T3" fmla="*/ 2147483646 h 1088"/>
              <a:gd name="T4" fmla="*/ 2147483646 w 1139"/>
              <a:gd name="T5" fmla="*/ 2147483646 h 1088"/>
              <a:gd name="T6" fmla="*/ 2147483646 w 1139"/>
              <a:gd name="T7" fmla="*/ 2147483646 h 1088"/>
              <a:gd name="T8" fmla="*/ 2147483646 w 1139"/>
              <a:gd name="T9" fmla="*/ 2147483646 h 1088"/>
              <a:gd name="T10" fmla="*/ 2147483646 w 1139"/>
              <a:gd name="T11" fmla="*/ 2147483646 h 1088"/>
              <a:gd name="T12" fmla="*/ 2147483646 w 1139"/>
              <a:gd name="T13" fmla="*/ 2147483646 h 1088"/>
              <a:gd name="T14" fmla="*/ 2147483646 w 1139"/>
              <a:gd name="T15" fmla="*/ 2147483646 h 1088"/>
              <a:gd name="T16" fmla="*/ 2147483646 w 1139"/>
              <a:gd name="T17" fmla="*/ 2147483646 h 1088"/>
              <a:gd name="T18" fmla="*/ 2147483646 w 1139"/>
              <a:gd name="T19" fmla="*/ 2147483646 h 1088"/>
              <a:gd name="T20" fmla="*/ 2147483646 w 1139"/>
              <a:gd name="T21" fmla="*/ 2147483646 h 1088"/>
              <a:gd name="T22" fmla="*/ 2147483646 w 1139"/>
              <a:gd name="T23" fmla="*/ 2147483646 h 1088"/>
              <a:gd name="T24" fmla="*/ 2147483646 w 1139"/>
              <a:gd name="T25" fmla="*/ 2147483646 h 1088"/>
              <a:gd name="T26" fmla="*/ 2147483646 w 1139"/>
              <a:gd name="T27" fmla="*/ 2147483646 h 1088"/>
              <a:gd name="T28" fmla="*/ 2147483646 w 1139"/>
              <a:gd name="T29" fmla="*/ 2147483646 h 1088"/>
              <a:gd name="T30" fmla="*/ 2147483646 w 1139"/>
              <a:gd name="T31" fmla="*/ 2147483646 h 1088"/>
              <a:gd name="T32" fmla="*/ 2147483646 w 1139"/>
              <a:gd name="T33" fmla="*/ 2147483646 h 1088"/>
              <a:gd name="T34" fmla="*/ 2147483646 w 1139"/>
              <a:gd name="T35" fmla="*/ 2147483646 h 1088"/>
              <a:gd name="T36" fmla="*/ 2147483646 w 1139"/>
              <a:gd name="T37" fmla="*/ 2147483646 h 1088"/>
              <a:gd name="T38" fmla="*/ 2147483646 w 1139"/>
              <a:gd name="T39" fmla="*/ 2147483646 h 1088"/>
              <a:gd name="T40" fmla="*/ 2147483646 w 1139"/>
              <a:gd name="T41" fmla="*/ 2147483646 h 1088"/>
              <a:gd name="T42" fmla="*/ 2147483646 w 1139"/>
              <a:gd name="T43" fmla="*/ 2147483646 h 1088"/>
              <a:gd name="T44" fmla="*/ 2147483646 w 1139"/>
              <a:gd name="T45" fmla="*/ 2147483646 h 1088"/>
              <a:gd name="T46" fmla="*/ 2147483646 w 1139"/>
              <a:gd name="T47" fmla="*/ 2147483646 h 1088"/>
              <a:gd name="T48" fmla="*/ 0 w 1139"/>
              <a:gd name="T49" fmla="*/ 2147483646 h 1088"/>
              <a:gd name="T50" fmla="*/ 2147483646 w 1139"/>
              <a:gd name="T51" fmla="*/ 2147483646 h 1088"/>
              <a:gd name="T52" fmla="*/ 2147483646 w 1139"/>
              <a:gd name="T53" fmla="*/ 2147483646 h 1088"/>
              <a:gd name="T54" fmla="*/ 2147483646 w 1139"/>
              <a:gd name="T55" fmla="*/ 2147483646 h 1088"/>
              <a:gd name="T56" fmla="*/ 2147483646 w 1139"/>
              <a:gd name="T57" fmla="*/ 2147483646 h 1088"/>
              <a:gd name="T58" fmla="*/ 2147483646 w 1139"/>
              <a:gd name="T59" fmla="*/ 2147483646 h 1088"/>
              <a:gd name="T60" fmla="*/ 2147483646 w 1139"/>
              <a:gd name="T61" fmla="*/ 2147483646 h 1088"/>
              <a:gd name="T62" fmla="*/ 2147483646 w 1139"/>
              <a:gd name="T63" fmla="*/ 2147483646 h 1088"/>
              <a:gd name="T64" fmla="*/ 2147483646 w 1139"/>
              <a:gd name="T65" fmla="*/ 2147483646 h 1088"/>
              <a:gd name="T66" fmla="*/ 2147483646 w 1139"/>
              <a:gd name="T67" fmla="*/ 2147483646 h 1088"/>
              <a:gd name="T68" fmla="*/ 2147483646 w 1139"/>
              <a:gd name="T69" fmla="*/ 2147483646 h 1088"/>
              <a:gd name="T70" fmla="*/ 2147483646 w 1139"/>
              <a:gd name="T71" fmla="*/ 2147483646 h 1088"/>
              <a:gd name="T72" fmla="*/ 2147483646 w 1139"/>
              <a:gd name="T73" fmla="*/ 2147483646 h 1088"/>
              <a:gd name="T74" fmla="*/ 2147483646 w 1139"/>
              <a:gd name="T75" fmla="*/ 2147483646 h 1088"/>
              <a:gd name="T76" fmla="*/ 2147483646 w 1139"/>
              <a:gd name="T77" fmla="*/ 2147483646 h 1088"/>
              <a:gd name="T78" fmla="*/ 2147483646 w 1139"/>
              <a:gd name="T79" fmla="*/ 2147483646 h 1088"/>
              <a:gd name="T80" fmla="*/ 2147483646 w 1139"/>
              <a:gd name="T81" fmla="*/ 2147483646 h 1088"/>
              <a:gd name="T82" fmla="*/ 2147483646 w 1139"/>
              <a:gd name="T83" fmla="*/ 2147483646 h 1088"/>
              <a:gd name="T84" fmla="*/ 2147483646 w 1139"/>
              <a:gd name="T85" fmla="*/ 2147483646 h 1088"/>
              <a:gd name="T86" fmla="*/ 2147483646 w 1139"/>
              <a:gd name="T87" fmla="*/ 2147483646 h 1088"/>
              <a:gd name="T88" fmla="*/ 2147483646 w 1139"/>
              <a:gd name="T89" fmla="*/ 2147483646 h 1088"/>
              <a:gd name="T90" fmla="*/ 2147483646 w 1139"/>
              <a:gd name="T91" fmla="*/ 2147483646 h 1088"/>
              <a:gd name="T92" fmla="*/ 2147483646 w 1139"/>
              <a:gd name="T93" fmla="*/ 2147483646 h 1088"/>
              <a:gd name="T94" fmla="*/ 2147483646 w 1139"/>
              <a:gd name="T95" fmla="*/ 2147483646 h 108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139"/>
              <a:gd name="T145" fmla="*/ 0 h 1088"/>
              <a:gd name="T146" fmla="*/ 1139 w 1139"/>
              <a:gd name="T147" fmla="*/ 1088 h 108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7" name="Oval 42"/>
          <p:cNvSpPr>
            <a:spLocks noChangeAspect="1" noChangeArrowheads="1"/>
          </p:cNvSpPr>
          <p:nvPr/>
        </p:nvSpPr>
        <p:spPr bwMode="auto">
          <a:xfrm>
            <a:off x="4970463" y="4889500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5608" name="TextBox 44"/>
          <p:cNvSpPr>
            <a:spLocks noChangeArrowheads="1"/>
          </p:cNvSpPr>
          <p:nvPr/>
        </p:nvSpPr>
        <p:spPr bwMode="auto">
          <a:xfrm>
            <a:off x="5334000" y="4810125"/>
            <a:ext cx="226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座标系与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座标变换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609" name="Oval 42"/>
          <p:cNvSpPr>
            <a:spLocks noChangeAspect="1" noChangeArrowheads="1"/>
          </p:cNvSpPr>
          <p:nvPr/>
        </p:nvSpPr>
        <p:spPr bwMode="auto">
          <a:xfrm>
            <a:off x="4967288" y="5422900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5610" name="TextBox 44"/>
          <p:cNvSpPr>
            <a:spLocks noChangeArrowheads="1"/>
          </p:cNvSpPr>
          <p:nvPr/>
        </p:nvSpPr>
        <p:spPr bwMode="auto">
          <a:xfrm>
            <a:off x="5354638" y="5330825"/>
            <a:ext cx="226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线性摄像机模型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220">
    <p:push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275"/>
            <a:ext cx="12196763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59" name="组合 7"/>
          <p:cNvGrpSpPr>
            <a:grpSpLocks/>
          </p:cNvGrpSpPr>
          <p:nvPr/>
        </p:nvGrpSpPr>
        <p:grpSpPr bwMode="auto">
          <a:xfrm>
            <a:off x="4946650" y="1328738"/>
            <a:ext cx="2301875" cy="2308225"/>
            <a:chOff x="0" y="0"/>
            <a:chExt cx="2301875" cy="2308226"/>
          </a:xfrm>
        </p:grpSpPr>
        <p:sp>
          <p:nvSpPr>
            <p:cNvPr id="70669" name="Oval 5"/>
            <p:cNvSpPr>
              <a:spLocks noChangeArrowheads="1"/>
            </p:cNvSpPr>
            <p:nvPr/>
          </p:nvSpPr>
          <p:spPr bwMode="auto">
            <a:xfrm>
              <a:off x="0" y="0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0670" name="Freeform 6"/>
            <p:cNvSpPr>
              <a:spLocks noEditPoints="1" noChangeArrowheads="1"/>
            </p:cNvSpPr>
            <p:nvPr/>
          </p:nvSpPr>
          <p:spPr bwMode="auto">
            <a:xfrm>
              <a:off x="123825" y="123825"/>
              <a:ext cx="2054225" cy="2058988"/>
            </a:xfrm>
            <a:custGeom>
              <a:avLst/>
              <a:gdLst>
                <a:gd name="T0" fmla="*/ 2147483646 w 3306"/>
                <a:gd name="T1" fmla="*/ 0 h 3306"/>
                <a:gd name="T2" fmla="*/ 2147483646 w 3306"/>
                <a:gd name="T3" fmla="*/ 2147483646 h 3306"/>
                <a:gd name="T4" fmla="*/ 2147483646 w 3306"/>
                <a:gd name="T5" fmla="*/ 2147483646 h 3306"/>
                <a:gd name="T6" fmla="*/ 0 w 3306"/>
                <a:gd name="T7" fmla="*/ 2147483646 h 3306"/>
                <a:gd name="T8" fmla="*/ 2147483646 w 3306"/>
                <a:gd name="T9" fmla="*/ 0 h 3306"/>
                <a:gd name="T10" fmla="*/ 2147483646 w 3306"/>
                <a:gd name="T11" fmla="*/ 2147483646 h 3306"/>
                <a:gd name="T12" fmla="*/ 2147483646 w 3306"/>
                <a:gd name="T13" fmla="*/ 2147483646 h 3306"/>
                <a:gd name="T14" fmla="*/ 2147483646 w 3306"/>
                <a:gd name="T15" fmla="*/ 2147483646 h 3306"/>
                <a:gd name="T16" fmla="*/ 2147483646 w 3306"/>
                <a:gd name="T17" fmla="*/ 2147483646 h 3306"/>
                <a:gd name="T18" fmla="*/ 2147483646 w 3306"/>
                <a:gd name="T19" fmla="*/ 2147483646 h 33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6"/>
                <a:gd name="T31" fmla="*/ 0 h 3306"/>
                <a:gd name="T32" fmla="*/ 3306 w 3306"/>
                <a:gd name="T33" fmla="*/ 3306 h 33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0660" name="TextBox 12"/>
          <p:cNvSpPr>
            <a:spLocks noChangeArrowheads="1"/>
          </p:cNvSpPr>
          <p:nvPr/>
        </p:nvSpPr>
        <p:spPr bwMode="auto">
          <a:xfrm>
            <a:off x="1634777" y="3754438"/>
            <a:ext cx="89281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Courier New" panose="02070309020205020404" pitchFamily="49" charset="0"/>
                <a:sym typeface="微软雅黑" panose="020B0503020204020204" pitchFamily="34" charset="-122"/>
              </a:rPr>
              <a:t>双目视觉基础</a:t>
            </a:r>
          </a:p>
        </p:txBody>
      </p:sp>
      <p:sp>
        <p:nvSpPr>
          <p:cNvPr id="70661" name="直接连接符 13"/>
          <p:cNvSpPr>
            <a:spLocks noChangeShapeType="1"/>
          </p:cNvSpPr>
          <p:nvPr/>
        </p:nvSpPr>
        <p:spPr bwMode="auto">
          <a:xfrm>
            <a:off x="2641600" y="4570413"/>
            <a:ext cx="6913563" cy="1587"/>
          </a:xfrm>
          <a:prstGeom prst="line">
            <a:avLst/>
          </a:prstGeom>
          <a:noFill/>
          <a:ln w="9525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2" name="Freeform 10"/>
          <p:cNvSpPr>
            <a:spLocks noEditPoints="1" noChangeArrowheads="1"/>
          </p:cNvSpPr>
          <p:nvPr/>
        </p:nvSpPr>
        <p:spPr bwMode="auto">
          <a:xfrm>
            <a:off x="5413375" y="1700213"/>
            <a:ext cx="1370013" cy="1320800"/>
          </a:xfrm>
          <a:custGeom>
            <a:avLst/>
            <a:gdLst>
              <a:gd name="T0" fmla="*/ 2147483646 w 1139"/>
              <a:gd name="T1" fmla="*/ 2147483646 h 1088"/>
              <a:gd name="T2" fmla="*/ 2147483646 w 1139"/>
              <a:gd name="T3" fmla="*/ 2147483646 h 1088"/>
              <a:gd name="T4" fmla="*/ 2147483646 w 1139"/>
              <a:gd name="T5" fmla="*/ 2147483646 h 1088"/>
              <a:gd name="T6" fmla="*/ 2147483646 w 1139"/>
              <a:gd name="T7" fmla="*/ 2147483646 h 1088"/>
              <a:gd name="T8" fmla="*/ 2147483646 w 1139"/>
              <a:gd name="T9" fmla="*/ 2147483646 h 1088"/>
              <a:gd name="T10" fmla="*/ 2147483646 w 1139"/>
              <a:gd name="T11" fmla="*/ 2147483646 h 1088"/>
              <a:gd name="T12" fmla="*/ 2147483646 w 1139"/>
              <a:gd name="T13" fmla="*/ 2147483646 h 1088"/>
              <a:gd name="T14" fmla="*/ 2147483646 w 1139"/>
              <a:gd name="T15" fmla="*/ 2147483646 h 1088"/>
              <a:gd name="T16" fmla="*/ 2147483646 w 1139"/>
              <a:gd name="T17" fmla="*/ 2147483646 h 1088"/>
              <a:gd name="T18" fmla="*/ 2147483646 w 1139"/>
              <a:gd name="T19" fmla="*/ 2147483646 h 1088"/>
              <a:gd name="T20" fmla="*/ 2147483646 w 1139"/>
              <a:gd name="T21" fmla="*/ 2147483646 h 1088"/>
              <a:gd name="T22" fmla="*/ 2147483646 w 1139"/>
              <a:gd name="T23" fmla="*/ 2147483646 h 1088"/>
              <a:gd name="T24" fmla="*/ 2147483646 w 1139"/>
              <a:gd name="T25" fmla="*/ 2147483646 h 1088"/>
              <a:gd name="T26" fmla="*/ 2147483646 w 1139"/>
              <a:gd name="T27" fmla="*/ 2147483646 h 1088"/>
              <a:gd name="T28" fmla="*/ 2147483646 w 1139"/>
              <a:gd name="T29" fmla="*/ 2147483646 h 1088"/>
              <a:gd name="T30" fmla="*/ 2147483646 w 1139"/>
              <a:gd name="T31" fmla="*/ 2147483646 h 1088"/>
              <a:gd name="T32" fmla="*/ 2147483646 w 1139"/>
              <a:gd name="T33" fmla="*/ 2147483646 h 1088"/>
              <a:gd name="T34" fmla="*/ 2147483646 w 1139"/>
              <a:gd name="T35" fmla="*/ 2147483646 h 1088"/>
              <a:gd name="T36" fmla="*/ 2147483646 w 1139"/>
              <a:gd name="T37" fmla="*/ 2147483646 h 1088"/>
              <a:gd name="T38" fmla="*/ 2147483646 w 1139"/>
              <a:gd name="T39" fmla="*/ 2147483646 h 1088"/>
              <a:gd name="T40" fmla="*/ 2147483646 w 1139"/>
              <a:gd name="T41" fmla="*/ 2147483646 h 1088"/>
              <a:gd name="T42" fmla="*/ 2147483646 w 1139"/>
              <a:gd name="T43" fmla="*/ 2147483646 h 1088"/>
              <a:gd name="T44" fmla="*/ 2147483646 w 1139"/>
              <a:gd name="T45" fmla="*/ 2147483646 h 1088"/>
              <a:gd name="T46" fmla="*/ 2147483646 w 1139"/>
              <a:gd name="T47" fmla="*/ 2147483646 h 1088"/>
              <a:gd name="T48" fmla="*/ 0 w 1139"/>
              <a:gd name="T49" fmla="*/ 2147483646 h 1088"/>
              <a:gd name="T50" fmla="*/ 2147483646 w 1139"/>
              <a:gd name="T51" fmla="*/ 2147483646 h 1088"/>
              <a:gd name="T52" fmla="*/ 2147483646 w 1139"/>
              <a:gd name="T53" fmla="*/ 2147483646 h 1088"/>
              <a:gd name="T54" fmla="*/ 2147483646 w 1139"/>
              <a:gd name="T55" fmla="*/ 2147483646 h 1088"/>
              <a:gd name="T56" fmla="*/ 2147483646 w 1139"/>
              <a:gd name="T57" fmla="*/ 2147483646 h 1088"/>
              <a:gd name="T58" fmla="*/ 2147483646 w 1139"/>
              <a:gd name="T59" fmla="*/ 2147483646 h 1088"/>
              <a:gd name="T60" fmla="*/ 2147483646 w 1139"/>
              <a:gd name="T61" fmla="*/ 2147483646 h 1088"/>
              <a:gd name="T62" fmla="*/ 2147483646 w 1139"/>
              <a:gd name="T63" fmla="*/ 2147483646 h 1088"/>
              <a:gd name="T64" fmla="*/ 2147483646 w 1139"/>
              <a:gd name="T65" fmla="*/ 2147483646 h 1088"/>
              <a:gd name="T66" fmla="*/ 2147483646 w 1139"/>
              <a:gd name="T67" fmla="*/ 2147483646 h 1088"/>
              <a:gd name="T68" fmla="*/ 2147483646 w 1139"/>
              <a:gd name="T69" fmla="*/ 2147483646 h 1088"/>
              <a:gd name="T70" fmla="*/ 2147483646 w 1139"/>
              <a:gd name="T71" fmla="*/ 2147483646 h 1088"/>
              <a:gd name="T72" fmla="*/ 2147483646 w 1139"/>
              <a:gd name="T73" fmla="*/ 2147483646 h 1088"/>
              <a:gd name="T74" fmla="*/ 2147483646 w 1139"/>
              <a:gd name="T75" fmla="*/ 2147483646 h 1088"/>
              <a:gd name="T76" fmla="*/ 2147483646 w 1139"/>
              <a:gd name="T77" fmla="*/ 2147483646 h 1088"/>
              <a:gd name="T78" fmla="*/ 2147483646 w 1139"/>
              <a:gd name="T79" fmla="*/ 2147483646 h 1088"/>
              <a:gd name="T80" fmla="*/ 2147483646 w 1139"/>
              <a:gd name="T81" fmla="*/ 2147483646 h 1088"/>
              <a:gd name="T82" fmla="*/ 2147483646 w 1139"/>
              <a:gd name="T83" fmla="*/ 2147483646 h 1088"/>
              <a:gd name="T84" fmla="*/ 2147483646 w 1139"/>
              <a:gd name="T85" fmla="*/ 2147483646 h 1088"/>
              <a:gd name="T86" fmla="*/ 2147483646 w 1139"/>
              <a:gd name="T87" fmla="*/ 2147483646 h 1088"/>
              <a:gd name="T88" fmla="*/ 2147483646 w 1139"/>
              <a:gd name="T89" fmla="*/ 2147483646 h 1088"/>
              <a:gd name="T90" fmla="*/ 2147483646 w 1139"/>
              <a:gd name="T91" fmla="*/ 2147483646 h 1088"/>
              <a:gd name="T92" fmla="*/ 2147483646 w 1139"/>
              <a:gd name="T93" fmla="*/ 2147483646 h 1088"/>
              <a:gd name="T94" fmla="*/ 2147483646 w 1139"/>
              <a:gd name="T95" fmla="*/ 2147483646 h 108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139"/>
              <a:gd name="T145" fmla="*/ 0 h 1088"/>
              <a:gd name="T146" fmla="*/ 1139 w 1139"/>
              <a:gd name="T147" fmla="*/ 1088 h 108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3" name="Oval 42"/>
          <p:cNvSpPr>
            <a:spLocks noChangeAspect="1" noChangeArrowheads="1"/>
          </p:cNvSpPr>
          <p:nvPr/>
        </p:nvSpPr>
        <p:spPr bwMode="auto">
          <a:xfrm>
            <a:off x="4970463" y="4889500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0664" name="TextBox 44"/>
          <p:cNvSpPr>
            <a:spLocks noChangeArrowheads="1"/>
          </p:cNvSpPr>
          <p:nvPr/>
        </p:nvSpPr>
        <p:spPr bwMode="auto">
          <a:xfrm>
            <a:off x="5334000" y="4810125"/>
            <a:ext cx="226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基本问题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665" name="Oval 42"/>
          <p:cNvSpPr>
            <a:spLocks noChangeAspect="1" noChangeArrowheads="1"/>
          </p:cNvSpPr>
          <p:nvPr/>
        </p:nvSpPr>
        <p:spPr bwMode="auto">
          <a:xfrm>
            <a:off x="4967288" y="5445125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0666" name="TextBox 44"/>
          <p:cNvSpPr>
            <a:spLocks noChangeArrowheads="1"/>
          </p:cNvSpPr>
          <p:nvPr/>
        </p:nvSpPr>
        <p:spPr bwMode="auto">
          <a:xfrm>
            <a:off x="5354638" y="5353050"/>
            <a:ext cx="4200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Courier New" panose="02070309020205020404" pitchFamily="49" charset="0"/>
                <a:sym typeface="微软雅黑" panose="020B0503020204020204" pitchFamily="34" charset="-122"/>
              </a:rPr>
              <a:t>平行双目视觉</a:t>
            </a:r>
            <a:endParaRPr lang="zh-CN" altLang="en-US" dirty="0">
              <a:solidFill>
                <a:schemeClr val="accent2"/>
              </a:solidFill>
              <a:latin typeface="Courier New" panose="02070309020205020404" pitchFamily="49" charset="0"/>
              <a:sym typeface="微软雅黑" panose="020B0503020204020204" pitchFamily="34" charset="-122"/>
            </a:endParaRPr>
          </a:p>
        </p:txBody>
      </p:sp>
      <p:sp>
        <p:nvSpPr>
          <p:cNvPr id="70667" name="Oval 42"/>
          <p:cNvSpPr>
            <a:spLocks noChangeAspect="1" noChangeArrowheads="1"/>
          </p:cNvSpPr>
          <p:nvPr/>
        </p:nvSpPr>
        <p:spPr bwMode="auto">
          <a:xfrm>
            <a:off x="4967288" y="6000750"/>
            <a:ext cx="215900" cy="215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0668" name="TextBox 44"/>
          <p:cNvSpPr>
            <a:spLocks noChangeArrowheads="1"/>
          </p:cNvSpPr>
          <p:nvPr/>
        </p:nvSpPr>
        <p:spPr bwMode="auto">
          <a:xfrm>
            <a:off x="5354638" y="5908675"/>
            <a:ext cx="4200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Courier New" panose="02070309020205020404" pitchFamily="49" charset="0"/>
                <a:sym typeface="微软雅黑" panose="020B0503020204020204" pitchFamily="34" charset="-122"/>
              </a:rPr>
              <a:t>演示</a:t>
            </a:r>
            <a:endParaRPr lang="zh-CN" altLang="en-US" dirty="0">
              <a:solidFill>
                <a:schemeClr val="accent2"/>
              </a:solidFill>
              <a:latin typeface="Courier New" panose="020703090202050204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2799"/>
      </p:ext>
    </p:extLst>
  </p:cSld>
  <p:clrMapOvr>
    <a:masterClrMapping/>
  </p:clrMapOvr>
  <p:transition spd="slow" advTm="5220">
    <p:push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4.1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基本问题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4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608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F3C13-EC90-41CD-A503-990F96D5C59C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89402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二维视角</a:t>
            </a:r>
            <a:r>
              <a:rPr lang="zh-CN" altLang="en-US" sz="3200" b="1" dirty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中，结构和深度</a:t>
            </a: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是不确定的</a:t>
            </a:r>
            <a:endParaRPr lang="zh-CN" altLang="en-US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05" y="1982788"/>
            <a:ext cx="3692525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055" y="2274888"/>
            <a:ext cx="4710113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6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"/>
          <p:cNvSpPr txBox="1"/>
          <p:nvPr/>
        </p:nvSpPr>
        <p:spPr>
          <a:xfrm>
            <a:off x="985515" y="5229200"/>
            <a:ext cx="970009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/>
              <a:ea typeface="华文新魏" panose="0201080004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个照相机可以解决这种歧义性，通过三角化实现深度测量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/>
              <a:ea typeface="华文新魏" panose="02010800040101010101" pitchFamily="2" charset="-122"/>
            </a:endParaRPr>
          </a:p>
        </p:txBody>
      </p:sp>
      <p:sp>
        <p:nvSpPr>
          <p:cNvPr id="4608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4.1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基本问题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4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608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F3C13-EC90-41CD-A503-990F96D5C59C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89402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为什么需要</a:t>
            </a: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立体视觉？</a:t>
            </a:r>
            <a:endParaRPr lang="zh-CN" altLang="en-US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t="22099" r="13211" b="27258"/>
          <a:stretch/>
        </p:blipFill>
        <p:spPr bwMode="auto">
          <a:xfrm>
            <a:off x="1377861" y="1442705"/>
            <a:ext cx="89154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7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4.2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平行双目视觉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4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89402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假设双目完全平行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24" name="Rectangle 10"/>
          <p:cNvSpPr txBox="1">
            <a:spLocks noChangeArrowheads="1"/>
          </p:cNvSpPr>
          <p:nvPr/>
        </p:nvSpPr>
        <p:spPr bwMode="auto">
          <a:xfrm>
            <a:off x="566737" y="1752600"/>
            <a:ext cx="934806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  <a:cs typeface="+mn-cs"/>
              </a:rPr>
              <a:t> </a:t>
            </a:r>
          </a:p>
        </p:txBody>
      </p:sp>
      <p:pic>
        <p:nvPicPr>
          <p:cNvPr id="15" name="Picture 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97" y="1938561"/>
            <a:ext cx="4392612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181520"/>
              </p:ext>
            </p:extLst>
          </p:nvPr>
        </p:nvGraphicFramePr>
        <p:xfrm>
          <a:off x="6521574" y="1700808"/>
          <a:ext cx="17859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6" name="Equation" r:id="rId5" imgW="888614" imgH="431613" progId="Equation.DSMT4">
                  <p:embed/>
                </p:oleObj>
              </mc:Choice>
              <mc:Fallback>
                <p:oleObj name="Equation" r:id="rId5" imgW="888614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1574" y="1700808"/>
                        <a:ext cx="17859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944161"/>
              </p:ext>
            </p:extLst>
          </p:nvPr>
        </p:nvGraphicFramePr>
        <p:xfrm>
          <a:off x="6446961" y="2653308"/>
          <a:ext cx="180657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7" name="Equation" r:id="rId7" imgW="888614" imgH="431613" progId="Equation.DSMT4">
                  <p:embed/>
                </p:oleObj>
              </mc:Choice>
              <mc:Fallback>
                <p:oleObj name="Equation" r:id="rId7" imgW="888614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961" y="2653308"/>
                        <a:ext cx="1806575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041226"/>
              </p:ext>
            </p:extLst>
          </p:nvPr>
        </p:nvGraphicFramePr>
        <p:xfrm>
          <a:off x="6427911" y="3882033"/>
          <a:ext cx="21907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8" name="Equation" r:id="rId9" imgW="1117600" imgH="431800" progId="Equation.DSMT4">
                  <p:embed/>
                </p:oleObj>
              </mc:Choice>
              <mc:Fallback>
                <p:oleObj name="Equation" r:id="rId9" imgW="11176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911" y="3882033"/>
                        <a:ext cx="2190750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007533"/>
              </p:ext>
            </p:extLst>
          </p:nvPr>
        </p:nvGraphicFramePr>
        <p:xfrm>
          <a:off x="6285036" y="4745633"/>
          <a:ext cx="201295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9" name="Equation" r:id="rId11" imgW="901309" imgH="431613" progId="Equation.DSMT4">
                  <p:embed/>
                </p:oleObj>
              </mc:Choice>
              <mc:Fallback>
                <p:oleObj name="Equation" r:id="rId11" imgW="901309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5036" y="4745633"/>
                        <a:ext cx="2012950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61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4.2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平行双目视觉</a:t>
            </a:r>
            <a:endParaRPr lang="en-US" altLang="zh-CN" sz="2800" dirty="0" smtClean="0">
              <a:solidFill>
                <a:schemeClr val="accent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4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 smtClean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空间点三维座标位置求解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566738" y="1752600"/>
            <a:ext cx="81819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1500" marR="0" lvl="0" indent="-571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3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3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</p:txBody>
      </p:sp>
      <p:sp>
        <p:nvSpPr>
          <p:cNvPr id="44" name="Rectangle 29"/>
          <p:cNvSpPr>
            <a:spLocks noChangeArrowheads="1"/>
          </p:cNvSpPr>
          <p:nvPr/>
        </p:nvSpPr>
        <p:spPr bwMode="auto">
          <a:xfrm>
            <a:off x="611188" y="1844675"/>
            <a:ext cx="81819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71500" indent="-5715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571500" marR="0" lvl="0" indent="-57150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空间点坐标</a:t>
            </a:r>
          </a:p>
          <a:p>
            <a:pPr marL="571500" marR="0" lvl="0" indent="-57150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marR="0" lvl="0" indent="-57150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marR="0" lvl="0" indent="-57150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      基线</a:t>
            </a:r>
          </a:p>
          <a:p>
            <a:pPr marL="571500" marR="0" lvl="0" indent="-57150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marR="0" lvl="0" indent="-57150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</a:p>
          <a:p>
            <a:pPr marL="571500" marR="0" lvl="0" indent="-57150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marR="0" lvl="0" indent="-57150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kern="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视差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5" name="Rectangle 38"/>
          <p:cNvSpPr>
            <a:spLocks noChangeArrowheads="1"/>
          </p:cNvSpPr>
          <p:nvPr/>
        </p:nvSpPr>
        <p:spPr bwMode="auto">
          <a:xfrm>
            <a:off x="2949575" y="2497138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2949575" y="3200400"/>
            <a:ext cx="3244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60700" algn="ctr"/>
                <a:tab pos="6121400" algn="r"/>
              </a:tabLst>
              <a:defRPr/>
            </a:pPr>
            <a:r>
              <a:rPr kumimoji="0" lang="en-US" altLang="zh-C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n-US" altLang="zh-CN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60700" algn="ctr"/>
                <a:tab pos="6121400" algn="r"/>
              </a:tabLst>
              <a:defRPr/>
            </a:pPr>
            <a:r>
              <a:rPr kumimoji="0" lang="en-US" altLang="zh-C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Rectangle 41"/>
          <p:cNvSpPr>
            <a:spLocks noChangeArrowheads="1"/>
          </p:cNvSpPr>
          <p:nvPr/>
        </p:nvSpPr>
        <p:spPr bwMode="auto">
          <a:xfrm>
            <a:off x="2949575" y="4789488"/>
            <a:ext cx="32448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8" name="Object 44"/>
          <p:cNvGraphicFramePr>
            <a:graphicFrameLocks noChangeAspect="1"/>
          </p:cNvGraphicFramePr>
          <p:nvPr/>
        </p:nvGraphicFramePr>
        <p:xfrm>
          <a:off x="3482975" y="1900238"/>
          <a:ext cx="201612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91" name="Equation" r:id="rId4" imgW="939800" imgH="457200" progId="Equation.DSMT4">
                  <p:embed/>
                </p:oleObj>
              </mc:Choice>
              <mc:Fallback>
                <p:oleObj name="Equation" r:id="rId4" imgW="939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975" y="1900238"/>
                        <a:ext cx="2016125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88567"/>
              </p:ext>
            </p:extLst>
          </p:nvPr>
        </p:nvGraphicFramePr>
        <p:xfrm>
          <a:off x="3482975" y="3325793"/>
          <a:ext cx="216058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92" name="Equation" r:id="rId6" imgW="1040948" imgH="469696" progId="Equation.DSMT4">
                  <p:embed/>
                </p:oleObj>
              </mc:Choice>
              <mc:Fallback>
                <p:oleObj name="Equation" r:id="rId6" imgW="1040948" imgH="46969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975" y="3325793"/>
                        <a:ext cx="216058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769095"/>
              </p:ext>
            </p:extLst>
          </p:nvPr>
        </p:nvGraphicFramePr>
        <p:xfrm>
          <a:off x="3509227" y="4554538"/>
          <a:ext cx="165576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93" name="Equation" r:id="rId8" imgW="723586" imgH="431613" progId="Equation.DSMT4">
                  <p:embed/>
                </p:oleObj>
              </mc:Choice>
              <mc:Fallback>
                <p:oleObj name="Equation" r:id="rId8" imgW="723586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227" y="4554538"/>
                        <a:ext cx="1655762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48"/>
          <p:cNvSpPr>
            <a:spLocks noChangeArrowheads="1"/>
          </p:cNvSpPr>
          <p:nvPr/>
        </p:nvSpPr>
        <p:spPr bwMode="auto">
          <a:xfrm>
            <a:off x="2949575" y="4379913"/>
            <a:ext cx="32448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ctr"/>
                <a:tab pos="6121400" algn="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AutoShape 49"/>
          <p:cNvSpPr>
            <a:spLocks noChangeArrowheads="1"/>
          </p:cNvSpPr>
          <p:nvPr/>
        </p:nvSpPr>
        <p:spPr bwMode="auto">
          <a:xfrm>
            <a:off x="2713037" y="5525779"/>
            <a:ext cx="1944688" cy="342900"/>
          </a:xfrm>
          <a:prstGeom prst="curvedUpArrow">
            <a:avLst>
              <a:gd name="adj1" fmla="val 269230"/>
              <a:gd name="adj2" fmla="val 538460"/>
              <a:gd name="adj3" fmla="val 33333"/>
            </a:avLst>
          </a:prstGeom>
          <a:solidFill>
            <a:srgbClr val="A3B2C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AutoShape 50"/>
          <p:cNvSpPr>
            <a:spLocks noChangeArrowheads="1"/>
          </p:cNvSpPr>
          <p:nvPr/>
        </p:nvSpPr>
        <p:spPr bwMode="auto">
          <a:xfrm>
            <a:off x="2609114" y="2933701"/>
            <a:ext cx="1800225" cy="431800"/>
          </a:xfrm>
          <a:prstGeom prst="curvedDownArrow">
            <a:avLst>
              <a:gd name="adj1" fmla="val 27292"/>
              <a:gd name="adj2" fmla="val 166765"/>
              <a:gd name="adj3" fmla="val 33333"/>
            </a:avLst>
          </a:prstGeom>
          <a:solidFill>
            <a:srgbClr val="A3B2C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11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4.2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平行双目视觉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4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89402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假设双目完全平行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24" name="Rectangle 10"/>
          <p:cNvSpPr txBox="1">
            <a:spLocks noChangeArrowheads="1"/>
          </p:cNvSpPr>
          <p:nvPr/>
        </p:nvSpPr>
        <p:spPr bwMode="auto">
          <a:xfrm>
            <a:off x="566737" y="1752600"/>
            <a:ext cx="934806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宋体"/>
                <a:cs typeface="+mn-cs"/>
              </a:rPr>
              <a:t> 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196975" y="1527440"/>
            <a:ext cx="8181975" cy="42672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1" charset="-122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9pPr>
          </a:lstStyle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endParaRPr lang="en-US" altLang="zh-CN" kern="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视差和深度成反比关系</a:t>
            </a:r>
            <a:endParaRPr lang="en-US" altLang="zh-CN" sz="2800" kern="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600" kern="0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600" kern="0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endParaRPr lang="en-US" altLang="zh-CN" sz="2600" kern="0" dirty="0" smtClean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61" y="2733674"/>
            <a:ext cx="6382284" cy="379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428227"/>
              </p:ext>
            </p:extLst>
          </p:nvPr>
        </p:nvGraphicFramePr>
        <p:xfrm>
          <a:off x="5306293" y="1584412"/>
          <a:ext cx="1939613" cy="11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2" name="Equation" r:id="rId5" imgW="723586" imgH="431613" progId="Equation.DSMT4">
                  <p:embed/>
                </p:oleObj>
              </mc:Choice>
              <mc:Fallback>
                <p:oleObj name="Equation" r:id="rId5" imgW="723586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6293" y="1584412"/>
                        <a:ext cx="1939613" cy="11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79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4.3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演示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4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813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EE996-B8C3-4BEF-B027-23CF4005656B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2425" y="550863"/>
            <a:ext cx="11017250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某</a:t>
            </a:r>
            <a:r>
              <a:rPr lang="zh-CN" altLang="en-US" sz="32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立体视觉系统</a:t>
            </a:r>
            <a:endParaRPr lang="en-US" altLang="zh-CN" sz="3200" b="1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25" y="1700808"/>
            <a:ext cx="6624736" cy="41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7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275"/>
            <a:ext cx="12196763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5235" name="组合 7"/>
          <p:cNvGrpSpPr>
            <a:grpSpLocks/>
          </p:cNvGrpSpPr>
          <p:nvPr/>
        </p:nvGrpSpPr>
        <p:grpSpPr bwMode="auto">
          <a:xfrm>
            <a:off x="4946650" y="1328738"/>
            <a:ext cx="2301875" cy="2308225"/>
            <a:chOff x="0" y="0"/>
            <a:chExt cx="2301875" cy="2308226"/>
          </a:xfrm>
        </p:grpSpPr>
        <p:sp>
          <p:nvSpPr>
            <p:cNvPr id="95239" name="Oval 5"/>
            <p:cNvSpPr>
              <a:spLocks noChangeArrowheads="1"/>
            </p:cNvSpPr>
            <p:nvPr/>
          </p:nvSpPr>
          <p:spPr bwMode="auto">
            <a:xfrm>
              <a:off x="0" y="0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5240" name="Freeform 6"/>
            <p:cNvSpPr>
              <a:spLocks noEditPoints="1" noChangeArrowheads="1"/>
            </p:cNvSpPr>
            <p:nvPr/>
          </p:nvSpPr>
          <p:spPr bwMode="auto">
            <a:xfrm>
              <a:off x="123825" y="123825"/>
              <a:ext cx="2054225" cy="2058988"/>
            </a:xfrm>
            <a:custGeom>
              <a:avLst/>
              <a:gdLst>
                <a:gd name="T0" fmla="*/ 2147483646 w 3306"/>
                <a:gd name="T1" fmla="*/ 0 h 3306"/>
                <a:gd name="T2" fmla="*/ 2147483646 w 3306"/>
                <a:gd name="T3" fmla="*/ 2147483646 h 3306"/>
                <a:gd name="T4" fmla="*/ 2147483646 w 3306"/>
                <a:gd name="T5" fmla="*/ 2147483646 h 3306"/>
                <a:gd name="T6" fmla="*/ 0 w 3306"/>
                <a:gd name="T7" fmla="*/ 2147483646 h 3306"/>
                <a:gd name="T8" fmla="*/ 2147483646 w 3306"/>
                <a:gd name="T9" fmla="*/ 0 h 3306"/>
                <a:gd name="T10" fmla="*/ 2147483646 w 3306"/>
                <a:gd name="T11" fmla="*/ 2147483646 h 3306"/>
                <a:gd name="T12" fmla="*/ 2147483646 w 3306"/>
                <a:gd name="T13" fmla="*/ 2147483646 h 3306"/>
                <a:gd name="T14" fmla="*/ 2147483646 w 3306"/>
                <a:gd name="T15" fmla="*/ 2147483646 h 3306"/>
                <a:gd name="T16" fmla="*/ 2147483646 w 3306"/>
                <a:gd name="T17" fmla="*/ 2147483646 h 3306"/>
                <a:gd name="T18" fmla="*/ 2147483646 w 3306"/>
                <a:gd name="T19" fmla="*/ 2147483646 h 33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6"/>
                <a:gd name="T31" fmla="*/ 0 h 3306"/>
                <a:gd name="T32" fmla="*/ 3306 w 3306"/>
                <a:gd name="T33" fmla="*/ 3306 h 33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5236" name="TextBox 12"/>
          <p:cNvSpPr>
            <a:spLocks noChangeArrowheads="1"/>
          </p:cNvSpPr>
          <p:nvPr/>
        </p:nvSpPr>
        <p:spPr bwMode="auto">
          <a:xfrm>
            <a:off x="1562100" y="3754438"/>
            <a:ext cx="9001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800" b="1">
                <a:solidFill>
                  <a:schemeClr val="accent2"/>
                </a:solidFill>
                <a:latin typeface="Courier New" panose="02070309020205020404" pitchFamily="49" charset="0"/>
                <a:sym typeface="微软雅黑" panose="020B0503020204020204" pitchFamily="34" charset="-122"/>
              </a:rPr>
              <a:t>总结</a:t>
            </a:r>
          </a:p>
        </p:txBody>
      </p:sp>
      <p:sp>
        <p:nvSpPr>
          <p:cNvPr id="95237" name="直接连接符 13"/>
          <p:cNvSpPr>
            <a:spLocks noChangeShapeType="1"/>
          </p:cNvSpPr>
          <p:nvPr/>
        </p:nvSpPr>
        <p:spPr bwMode="auto">
          <a:xfrm>
            <a:off x="2641600" y="4570413"/>
            <a:ext cx="6913563" cy="1587"/>
          </a:xfrm>
          <a:prstGeom prst="line">
            <a:avLst/>
          </a:prstGeom>
          <a:noFill/>
          <a:ln w="9525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38" name="Freeform 10"/>
          <p:cNvSpPr>
            <a:spLocks noEditPoints="1" noChangeArrowheads="1"/>
          </p:cNvSpPr>
          <p:nvPr/>
        </p:nvSpPr>
        <p:spPr bwMode="auto">
          <a:xfrm>
            <a:off x="5413375" y="1700213"/>
            <a:ext cx="1370013" cy="1320800"/>
          </a:xfrm>
          <a:custGeom>
            <a:avLst/>
            <a:gdLst>
              <a:gd name="T0" fmla="*/ 2147483646 w 1139"/>
              <a:gd name="T1" fmla="*/ 2147483646 h 1088"/>
              <a:gd name="T2" fmla="*/ 2147483646 w 1139"/>
              <a:gd name="T3" fmla="*/ 2147483646 h 1088"/>
              <a:gd name="T4" fmla="*/ 2147483646 w 1139"/>
              <a:gd name="T5" fmla="*/ 2147483646 h 1088"/>
              <a:gd name="T6" fmla="*/ 2147483646 w 1139"/>
              <a:gd name="T7" fmla="*/ 2147483646 h 1088"/>
              <a:gd name="T8" fmla="*/ 2147483646 w 1139"/>
              <a:gd name="T9" fmla="*/ 2147483646 h 1088"/>
              <a:gd name="T10" fmla="*/ 2147483646 w 1139"/>
              <a:gd name="T11" fmla="*/ 2147483646 h 1088"/>
              <a:gd name="T12" fmla="*/ 2147483646 w 1139"/>
              <a:gd name="T13" fmla="*/ 2147483646 h 1088"/>
              <a:gd name="T14" fmla="*/ 2147483646 w 1139"/>
              <a:gd name="T15" fmla="*/ 2147483646 h 1088"/>
              <a:gd name="T16" fmla="*/ 2147483646 w 1139"/>
              <a:gd name="T17" fmla="*/ 2147483646 h 1088"/>
              <a:gd name="T18" fmla="*/ 2147483646 w 1139"/>
              <a:gd name="T19" fmla="*/ 2147483646 h 1088"/>
              <a:gd name="T20" fmla="*/ 2147483646 w 1139"/>
              <a:gd name="T21" fmla="*/ 2147483646 h 1088"/>
              <a:gd name="T22" fmla="*/ 2147483646 w 1139"/>
              <a:gd name="T23" fmla="*/ 2147483646 h 1088"/>
              <a:gd name="T24" fmla="*/ 2147483646 w 1139"/>
              <a:gd name="T25" fmla="*/ 2147483646 h 1088"/>
              <a:gd name="T26" fmla="*/ 2147483646 w 1139"/>
              <a:gd name="T27" fmla="*/ 2147483646 h 1088"/>
              <a:gd name="T28" fmla="*/ 2147483646 w 1139"/>
              <a:gd name="T29" fmla="*/ 2147483646 h 1088"/>
              <a:gd name="T30" fmla="*/ 2147483646 w 1139"/>
              <a:gd name="T31" fmla="*/ 2147483646 h 1088"/>
              <a:gd name="T32" fmla="*/ 2147483646 w 1139"/>
              <a:gd name="T33" fmla="*/ 2147483646 h 1088"/>
              <a:gd name="T34" fmla="*/ 2147483646 w 1139"/>
              <a:gd name="T35" fmla="*/ 2147483646 h 1088"/>
              <a:gd name="T36" fmla="*/ 2147483646 w 1139"/>
              <a:gd name="T37" fmla="*/ 2147483646 h 1088"/>
              <a:gd name="T38" fmla="*/ 2147483646 w 1139"/>
              <a:gd name="T39" fmla="*/ 2147483646 h 1088"/>
              <a:gd name="T40" fmla="*/ 2147483646 w 1139"/>
              <a:gd name="T41" fmla="*/ 2147483646 h 1088"/>
              <a:gd name="T42" fmla="*/ 2147483646 w 1139"/>
              <a:gd name="T43" fmla="*/ 2147483646 h 1088"/>
              <a:gd name="T44" fmla="*/ 2147483646 w 1139"/>
              <a:gd name="T45" fmla="*/ 2147483646 h 1088"/>
              <a:gd name="T46" fmla="*/ 2147483646 w 1139"/>
              <a:gd name="T47" fmla="*/ 2147483646 h 1088"/>
              <a:gd name="T48" fmla="*/ 0 w 1139"/>
              <a:gd name="T49" fmla="*/ 2147483646 h 1088"/>
              <a:gd name="T50" fmla="*/ 2147483646 w 1139"/>
              <a:gd name="T51" fmla="*/ 2147483646 h 1088"/>
              <a:gd name="T52" fmla="*/ 2147483646 w 1139"/>
              <a:gd name="T53" fmla="*/ 2147483646 h 1088"/>
              <a:gd name="T54" fmla="*/ 2147483646 w 1139"/>
              <a:gd name="T55" fmla="*/ 2147483646 h 1088"/>
              <a:gd name="T56" fmla="*/ 2147483646 w 1139"/>
              <a:gd name="T57" fmla="*/ 2147483646 h 1088"/>
              <a:gd name="T58" fmla="*/ 2147483646 w 1139"/>
              <a:gd name="T59" fmla="*/ 2147483646 h 1088"/>
              <a:gd name="T60" fmla="*/ 2147483646 w 1139"/>
              <a:gd name="T61" fmla="*/ 2147483646 h 1088"/>
              <a:gd name="T62" fmla="*/ 2147483646 w 1139"/>
              <a:gd name="T63" fmla="*/ 2147483646 h 1088"/>
              <a:gd name="T64" fmla="*/ 2147483646 w 1139"/>
              <a:gd name="T65" fmla="*/ 2147483646 h 1088"/>
              <a:gd name="T66" fmla="*/ 2147483646 w 1139"/>
              <a:gd name="T67" fmla="*/ 2147483646 h 1088"/>
              <a:gd name="T68" fmla="*/ 2147483646 w 1139"/>
              <a:gd name="T69" fmla="*/ 2147483646 h 1088"/>
              <a:gd name="T70" fmla="*/ 2147483646 w 1139"/>
              <a:gd name="T71" fmla="*/ 2147483646 h 1088"/>
              <a:gd name="T72" fmla="*/ 2147483646 w 1139"/>
              <a:gd name="T73" fmla="*/ 2147483646 h 1088"/>
              <a:gd name="T74" fmla="*/ 2147483646 w 1139"/>
              <a:gd name="T75" fmla="*/ 2147483646 h 1088"/>
              <a:gd name="T76" fmla="*/ 2147483646 w 1139"/>
              <a:gd name="T77" fmla="*/ 2147483646 h 1088"/>
              <a:gd name="T78" fmla="*/ 2147483646 w 1139"/>
              <a:gd name="T79" fmla="*/ 2147483646 h 1088"/>
              <a:gd name="T80" fmla="*/ 2147483646 w 1139"/>
              <a:gd name="T81" fmla="*/ 2147483646 h 1088"/>
              <a:gd name="T82" fmla="*/ 2147483646 w 1139"/>
              <a:gd name="T83" fmla="*/ 2147483646 h 1088"/>
              <a:gd name="T84" fmla="*/ 2147483646 w 1139"/>
              <a:gd name="T85" fmla="*/ 2147483646 h 1088"/>
              <a:gd name="T86" fmla="*/ 2147483646 w 1139"/>
              <a:gd name="T87" fmla="*/ 2147483646 h 1088"/>
              <a:gd name="T88" fmla="*/ 2147483646 w 1139"/>
              <a:gd name="T89" fmla="*/ 2147483646 h 1088"/>
              <a:gd name="T90" fmla="*/ 2147483646 w 1139"/>
              <a:gd name="T91" fmla="*/ 2147483646 h 1088"/>
              <a:gd name="T92" fmla="*/ 2147483646 w 1139"/>
              <a:gd name="T93" fmla="*/ 2147483646 h 1088"/>
              <a:gd name="T94" fmla="*/ 2147483646 w 1139"/>
              <a:gd name="T95" fmla="*/ 2147483646 h 108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139"/>
              <a:gd name="T145" fmla="*/ 0 h 1088"/>
              <a:gd name="T146" fmla="*/ 1139 w 1139"/>
              <a:gd name="T147" fmla="*/ 1088 h 108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5220">
    <p:push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3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4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5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5.1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7286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5</a:t>
            </a:r>
            <a:endParaRPr lang="zh-CN" altLang="en-US" sz="1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97287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84284-E2D4-40FA-A3FF-C716FA7A0547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0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06425" y="1052513"/>
            <a:ext cx="10772775" cy="30315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2263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座标系：像平面，相机，目标，世界坐标系。</a:t>
            </a:r>
            <a:endParaRPr lang="en-US" altLang="zh-CN" sz="2800" dirty="0" smtClean="0">
              <a:solidFill>
                <a:schemeClr val="accent6">
                  <a:lumMod val="10000"/>
                </a:schemeClr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en-US" altLang="zh-CN" sz="2800" dirty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                   </a:t>
            </a:r>
            <a:r>
              <a:rPr lang="zh-CN" altLang="en-US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相对位姿</a:t>
            </a:r>
            <a:r>
              <a:rPr lang="en-US" altLang="zh-CN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(</a:t>
            </a:r>
            <a:r>
              <a:rPr lang="zh-CN" altLang="en-US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平移</a:t>
            </a:r>
            <a:r>
              <a:rPr lang="en-US" altLang="zh-CN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+</a:t>
            </a:r>
            <a:r>
              <a:rPr lang="zh-CN" altLang="en-US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旋转</a:t>
            </a:r>
            <a:r>
              <a:rPr lang="en-US" altLang="zh-CN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)</a:t>
            </a:r>
            <a:endParaRPr lang="en-US" altLang="zh-CN" sz="2800" dirty="0">
              <a:solidFill>
                <a:schemeClr val="accent6">
                  <a:lumMod val="10000"/>
                </a:schemeClr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  <a:p>
            <a:pPr lvl="1" indent="-457200">
              <a:lnSpc>
                <a:spcPct val="125000"/>
              </a:lnSpc>
              <a:buClr>
                <a:srgbClr val="2263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相对位姿</a:t>
            </a:r>
            <a:r>
              <a:rPr lang="zh-CN" altLang="en-US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估计：已知三维点座标至少六个估计相对位姿；</a:t>
            </a:r>
            <a:endParaRPr lang="en-US" altLang="zh-CN" sz="2800" dirty="0" smtClean="0">
              <a:solidFill>
                <a:schemeClr val="accent6">
                  <a:lumMod val="10000"/>
                </a:schemeClr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  <a:p>
            <a:pPr marL="0" lvl="1">
              <a:lnSpc>
                <a:spcPct val="125000"/>
              </a:lnSpc>
              <a:buClr>
                <a:srgbClr val="226375"/>
              </a:buClr>
              <a:defRPr/>
            </a:pPr>
            <a:r>
              <a:rPr lang="en-US" altLang="zh-CN" sz="2800" dirty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                              </a:t>
            </a:r>
            <a:r>
              <a:rPr lang="zh-CN" altLang="en-US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二维点至少四个</a:t>
            </a:r>
            <a:endParaRPr lang="en-US" altLang="zh-CN" sz="2800" dirty="0" smtClean="0">
              <a:solidFill>
                <a:schemeClr val="accent6">
                  <a:lumMod val="10000"/>
                </a:schemeClr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  <a:p>
            <a:pPr lvl="1" indent="-457200">
              <a:lnSpc>
                <a:spcPct val="125000"/>
              </a:lnSpc>
              <a:buClr>
                <a:srgbClr val="2263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双目视觉：</a:t>
            </a:r>
            <a:r>
              <a:rPr lang="en-US" altLang="zh-CN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 </a:t>
            </a:r>
            <a:r>
              <a:rPr lang="zh-CN" altLang="en-US" sz="2800" dirty="0" smtClean="0">
                <a:solidFill>
                  <a:schemeClr val="accent6">
                    <a:lumMod val="10000"/>
                  </a:schemeClr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平行视觉中，基线越长，精度越高</a:t>
            </a:r>
            <a:endParaRPr lang="en-US" altLang="zh-CN" sz="2800" dirty="0">
              <a:solidFill>
                <a:schemeClr val="accent6">
                  <a:lumMod val="10000"/>
                </a:schemeClr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2" name="Rounded Rectangle 5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139700" y="1052513"/>
            <a:ext cx="11358563" cy="439261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000"/>
              </a:srgbClr>
            </a:outerShdw>
          </a:effectLst>
        </p:spPr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endParaRPr lang="zh-CN" altLang="en-US" sz="2400">
              <a:solidFill>
                <a:srgbClr val="FFFFFF"/>
              </a:solidFill>
              <a:latin typeface="News Gothic MT" charset="0"/>
              <a:ea typeface="宋体" charset="0"/>
              <a:cs typeface="宋体" charset="0"/>
            </a:endParaRPr>
          </a:p>
        </p:txBody>
      </p:sp>
      <p:sp>
        <p:nvSpPr>
          <p:cNvPr id="11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85763" y="984250"/>
            <a:ext cx="11256962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"/>
            <a:ext cx="12196763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331" name="组合 23"/>
          <p:cNvGrpSpPr>
            <a:grpSpLocks/>
          </p:cNvGrpSpPr>
          <p:nvPr/>
        </p:nvGrpSpPr>
        <p:grpSpPr bwMode="auto">
          <a:xfrm>
            <a:off x="9578975" y="333375"/>
            <a:ext cx="495300" cy="509588"/>
            <a:chOff x="0" y="0"/>
            <a:chExt cx="495300" cy="509588"/>
          </a:xfrm>
        </p:grpSpPr>
        <p:sp>
          <p:nvSpPr>
            <p:cNvPr id="99354" name="Oval 9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55" name="Freeform 14"/>
            <p:cNvSpPr>
              <a:spLocks noEditPoints="1" noChangeArrowheads="1"/>
            </p:cNvSpPr>
            <p:nvPr/>
          </p:nvSpPr>
          <p:spPr bwMode="auto">
            <a:xfrm>
              <a:off x="87312" y="60325"/>
              <a:ext cx="331787" cy="327025"/>
            </a:xfrm>
            <a:custGeom>
              <a:avLst/>
              <a:gdLst>
                <a:gd name="T0" fmla="*/ 2147483646 w 427"/>
                <a:gd name="T1" fmla="*/ 2147483646 h 408"/>
                <a:gd name="T2" fmla="*/ 2147483646 w 427"/>
                <a:gd name="T3" fmla="*/ 2147483646 h 408"/>
                <a:gd name="T4" fmla="*/ 2147483646 w 427"/>
                <a:gd name="T5" fmla="*/ 2147483646 h 408"/>
                <a:gd name="T6" fmla="*/ 2147483646 w 427"/>
                <a:gd name="T7" fmla="*/ 2147483646 h 408"/>
                <a:gd name="T8" fmla="*/ 2147483646 w 427"/>
                <a:gd name="T9" fmla="*/ 2147483646 h 408"/>
                <a:gd name="T10" fmla="*/ 2147483646 w 427"/>
                <a:gd name="T11" fmla="*/ 2147483646 h 408"/>
                <a:gd name="T12" fmla="*/ 2147483646 w 427"/>
                <a:gd name="T13" fmla="*/ 2147483646 h 408"/>
                <a:gd name="T14" fmla="*/ 2147483646 w 427"/>
                <a:gd name="T15" fmla="*/ 2147483646 h 408"/>
                <a:gd name="T16" fmla="*/ 2147483646 w 427"/>
                <a:gd name="T17" fmla="*/ 2147483646 h 408"/>
                <a:gd name="T18" fmla="*/ 2147483646 w 427"/>
                <a:gd name="T19" fmla="*/ 2147483646 h 408"/>
                <a:gd name="T20" fmla="*/ 2147483646 w 427"/>
                <a:gd name="T21" fmla="*/ 2147483646 h 408"/>
                <a:gd name="T22" fmla="*/ 2147483646 w 427"/>
                <a:gd name="T23" fmla="*/ 2147483646 h 408"/>
                <a:gd name="T24" fmla="*/ 2147483646 w 427"/>
                <a:gd name="T25" fmla="*/ 2147483646 h 408"/>
                <a:gd name="T26" fmla="*/ 2147483646 w 427"/>
                <a:gd name="T27" fmla="*/ 2147483646 h 408"/>
                <a:gd name="T28" fmla="*/ 2147483646 w 427"/>
                <a:gd name="T29" fmla="*/ 2147483646 h 408"/>
                <a:gd name="T30" fmla="*/ 2147483646 w 427"/>
                <a:gd name="T31" fmla="*/ 2147483646 h 408"/>
                <a:gd name="T32" fmla="*/ 2147483646 w 427"/>
                <a:gd name="T33" fmla="*/ 2147483646 h 408"/>
                <a:gd name="T34" fmla="*/ 2147483646 w 427"/>
                <a:gd name="T35" fmla="*/ 2147483646 h 408"/>
                <a:gd name="T36" fmla="*/ 2147483646 w 427"/>
                <a:gd name="T37" fmla="*/ 2147483646 h 408"/>
                <a:gd name="T38" fmla="*/ 2147483646 w 427"/>
                <a:gd name="T39" fmla="*/ 2147483646 h 408"/>
                <a:gd name="T40" fmla="*/ 2147483646 w 427"/>
                <a:gd name="T41" fmla="*/ 2147483646 h 408"/>
                <a:gd name="T42" fmla="*/ 2147483646 w 427"/>
                <a:gd name="T43" fmla="*/ 2147483646 h 408"/>
                <a:gd name="T44" fmla="*/ 2147483646 w 427"/>
                <a:gd name="T45" fmla="*/ 2147483646 h 408"/>
                <a:gd name="T46" fmla="*/ 2147483646 w 427"/>
                <a:gd name="T47" fmla="*/ 2147483646 h 408"/>
                <a:gd name="T48" fmla="*/ 0 w 427"/>
                <a:gd name="T49" fmla="*/ 2147483646 h 408"/>
                <a:gd name="T50" fmla="*/ 2147483646 w 427"/>
                <a:gd name="T51" fmla="*/ 2147483646 h 408"/>
                <a:gd name="T52" fmla="*/ 2147483646 w 427"/>
                <a:gd name="T53" fmla="*/ 2147483646 h 408"/>
                <a:gd name="T54" fmla="*/ 2147483646 w 427"/>
                <a:gd name="T55" fmla="*/ 2147483646 h 408"/>
                <a:gd name="T56" fmla="*/ 2147483646 w 427"/>
                <a:gd name="T57" fmla="*/ 2147483646 h 408"/>
                <a:gd name="T58" fmla="*/ 2147483646 w 427"/>
                <a:gd name="T59" fmla="*/ 2147483646 h 408"/>
                <a:gd name="T60" fmla="*/ 2147483646 w 427"/>
                <a:gd name="T61" fmla="*/ 2147483646 h 408"/>
                <a:gd name="T62" fmla="*/ 2147483646 w 427"/>
                <a:gd name="T63" fmla="*/ 2147483646 h 408"/>
                <a:gd name="T64" fmla="*/ 2147483646 w 427"/>
                <a:gd name="T65" fmla="*/ 2147483646 h 408"/>
                <a:gd name="T66" fmla="*/ 2147483646 w 427"/>
                <a:gd name="T67" fmla="*/ 2147483646 h 408"/>
                <a:gd name="T68" fmla="*/ 2147483646 w 427"/>
                <a:gd name="T69" fmla="*/ 2147483646 h 408"/>
                <a:gd name="T70" fmla="*/ 2147483646 w 427"/>
                <a:gd name="T71" fmla="*/ 2147483646 h 408"/>
                <a:gd name="T72" fmla="*/ 2147483646 w 427"/>
                <a:gd name="T73" fmla="*/ 2147483646 h 408"/>
                <a:gd name="T74" fmla="*/ 2147483646 w 427"/>
                <a:gd name="T75" fmla="*/ 2147483646 h 408"/>
                <a:gd name="T76" fmla="*/ 2147483646 w 427"/>
                <a:gd name="T77" fmla="*/ 2147483646 h 408"/>
                <a:gd name="T78" fmla="*/ 2147483646 w 427"/>
                <a:gd name="T79" fmla="*/ 2147483646 h 408"/>
                <a:gd name="T80" fmla="*/ 2147483646 w 427"/>
                <a:gd name="T81" fmla="*/ 2147483646 h 408"/>
                <a:gd name="T82" fmla="*/ 2147483646 w 427"/>
                <a:gd name="T83" fmla="*/ 2147483646 h 408"/>
                <a:gd name="T84" fmla="*/ 2147483646 w 427"/>
                <a:gd name="T85" fmla="*/ 2147483646 h 408"/>
                <a:gd name="T86" fmla="*/ 2147483646 w 427"/>
                <a:gd name="T87" fmla="*/ 2147483646 h 408"/>
                <a:gd name="T88" fmla="*/ 2147483646 w 427"/>
                <a:gd name="T89" fmla="*/ 2147483646 h 408"/>
                <a:gd name="T90" fmla="*/ 2147483646 w 427"/>
                <a:gd name="T91" fmla="*/ 2147483646 h 408"/>
                <a:gd name="T92" fmla="*/ 2147483646 w 427"/>
                <a:gd name="T93" fmla="*/ 2147483646 h 408"/>
                <a:gd name="T94" fmla="*/ 2147483646 w 427"/>
                <a:gd name="T95" fmla="*/ 2147483646 h 40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27"/>
                <a:gd name="T145" fmla="*/ 0 h 408"/>
                <a:gd name="T146" fmla="*/ 427 w 427"/>
                <a:gd name="T147" fmla="*/ 408 h 40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27" h="408">
                  <a:moveTo>
                    <a:pt x="289" y="152"/>
                  </a:moveTo>
                  <a:cubicBezTo>
                    <a:pt x="288" y="154"/>
                    <a:pt x="286" y="155"/>
                    <a:pt x="285" y="157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84" y="159"/>
                    <a:pt x="283" y="161"/>
                    <a:pt x="282" y="162"/>
                  </a:cubicBezTo>
                  <a:cubicBezTo>
                    <a:pt x="282" y="163"/>
                    <a:pt x="282" y="163"/>
                    <a:pt x="282" y="164"/>
                  </a:cubicBezTo>
                  <a:cubicBezTo>
                    <a:pt x="281" y="165"/>
                    <a:pt x="280" y="167"/>
                    <a:pt x="279" y="169"/>
                  </a:cubicBezTo>
                  <a:cubicBezTo>
                    <a:pt x="279" y="169"/>
                    <a:pt x="279" y="169"/>
                    <a:pt x="279" y="170"/>
                  </a:cubicBezTo>
                  <a:cubicBezTo>
                    <a:pt x="279" y="171"/>
                    <a:pt x="278" y="173"/>
                    <a:pt x="278" y="175"/>
                  </a:cubicBezTo>
                  <a:cubicBezTo>
                    <a:pt x="278" y="176"/>
                    <a:pt x="278" y="176"/>
                    <a:pt x="278" y="177"/>
                  </a:cubicBezTo>
                  <a:cubicBezTo>
                    <a:pt x="277" y="179"/>
                    <a:pt x="277" y="181"/>
                    <a:pt x="277" y="183"/>
                  </a:cubicBezTo>
                  <a:cubicBezTo>
                    <a:pt x="277" y="186"/>
                    <a:pt x="278" y="189"/>
                    <a:pt x="278" y="191"/>
                  </a:cubicBezTo>
                  <a:cubicBezTo>
                    <a:pt x="278" y="192"/>
                    <a:pt x="278" y="192"/>
                    <a:pt x="278" y="192"/>
                  </a:cubicBezTo>
                  <a:cubicBezTo>
                    <a:pt x="279" y="195"/>
                    <a:pt x="279" y="197"/>
                    <a:pt x="280" y="199"/>
                  </a:cubicBezTo>
                  <a:cubicBezTo>
                    <a:pt x="280" y="200"/>
                    <a:pt x="280" y="200"/>
                    <a:pt x="280" y="200"/>
                  </a:cubicBezTo>
                  <a:cubicBezTo>
                    <a:pt x="281" y="203"/>
                    <a:pt x="282" y="205"/>
                    <a:pt x="284" y="207"/>
                  </a:cubicBezTo>
                  <a:cubicBezTo>
                    <a:pt x="284" y="207"/>
                    <a:pt x="284" y="208"/>
                    <a:pt x="284" y="208"/>
                  </a:cubicBezTo>
                  <a:cubicBezTo>
                    <a:pt x="285" y="210"/>
                    <a:pt x="287" y="212"/>
                    <a:pt x="288" y="214"/>
                  </a:cubicBezTo>
                  <a:cubicBezTo>
                    <a:pt x="288" y="214"/>
                    <a:pt x="288" y="214"/>
                    <a:pt x="288" y="214"/>
                  </a:cubicBezTo>
                  <a:cubicBezTo>
                    <a:pt x="290" y="216"/>
                    <a:pt x="292" y="218"/>
                    <a:pt x="294" y="219"/>
                  </a:cubicBezTo>
                  <a:cubicBezTo>
                    <a:pt x="294" y="219"/>
                    <a:pt x="294" y="220"/>
                    <a:pt x="294" y="220"/>
                  </a:cubicBezTo>
                  <a:cubicBezTo>
                    <a:pt x="296" y="221"/>
                    <a:pt x="298" y="223"/>
                    <a:pt x="300" y="224"/>
                  </a:cubicBezTo>
                  <a:cubicBezTo>
                    <a:pt x="300" y="224"/>
                    <a:pt x="301" y="224"/>
                    <a:pt x="301" y="224"/>
                  </a:cubicBezTo>
                  <a:cubicBezTo>
                    <a:pt x="303" y="226"/>
                    <a:pt x="305" y="227"/>
                    <a:pt x="308" y="228"/>
                  </a:cubicBezTo>
                  <a:cubicBezTo>
                    <a:pt x="308" y="228"/>
                    <a:pt x="308" y="228"/>
                    <a:pt x="308" y="228"/>
                  </a:cubicBezTo>
                  <a:cubicBezTo>
                    <a:pt x="313" y="230"/>
                    <a:pt x="319" y="231"/>
                    <a:pt x="325" y="231"/>
                  </a:cubicBezTo>
                  <a:cubicBezTo>
                    <a:pt x="351" y="231"/>
                    <a:pt x="372" y="210"/>
                    <a:pt x="372" y="183"/>
                  </a:cubicBezTo>
                  <a:cubicBezTo>
                    <a:pt x="372" y="157"/>
                    <a:pt x="351" y="136"/>
                    <a:pt x="325" y="136"/>
                  </a:cubicBezTo>
                  <a:cubicBezTo>
                    <a:pt x="318" y="136"/>
                    <a:pt x="312" y="137"/>
                    <a:pt x="306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0"/>
                    <a:pt x="306" y="140"/>
                    <a:pt x="305" y="140"/>
                  </a:cubicBezTo>
                  <a:cubicBezTo>
                    <a:pt x="304" y="141"/>
                    <a:pt x="302" y="142"/>
                    <a:pt x="301" y="143"/>
                  </a:cubicBezTo>
                  <a:cubicBezTo>
                    <a:pt x="300" y="143"/>
                    <a:pt x="300" y="143"/>
                    <a:pt x="299" y="143"/>
                  </a:cubicBezTo>
                  <a:cubicBezTo>
                    <a:pt x="298" y="144"/>
                    <a:pt x="296" y="146"/>
                    <a:pt x="294" y="147"/>
                  </a:cubicBezTo>
                  <a:cubicBezTo>
                    <a:pt x="294" y="147"/>
                    <a:pt x="294" y="147"/>
                    <a:pt x="294" y="147"/>
                  </a:cubicBezTo>
                  <a:cubicBezTo>
                    <a:pt x="293" y="148"/>
                    <a:pt x="291" y="150"/>
                    <a:pt x="290" y="151"/>
                  </a:cubicBezTo>
                  <a:cubicBezTo>
                    <a:pt x="290" y="151"/>
                    <a:pt x="289" y="152"/>
                    <a:pt x="289" y="152"/>
                  </a:cubicBezTo>
                  <a:close/>
                  <a:moveTo>
                    <a:pt x="213" y="95"/>
                  </a:moveTo>
                  <a:lnTo>
                    <a:pt x="213" y="95"/>
                  </a:lnTo>
                  <a:cubicBezTo>
                    <a:pt x="240" y="95"/>
                    <a:pt x="261" y="73"/>
                    <a:pt x="261" y="47"/>
                  </a:cubicBezTo>
                  <a:cubicBezTo>
                    <a:pt x="261" y="21"/>
                    <a:pt x="240" y="0"/>
                    <a:pt x="213" y="0"/>
                  </a:cubicBezTo>
                  <a:cubicBezTo>
                    <a:pt x="187" y="0"/>
                    <a:pt x="166" y="21"/>
                    <a:pt x="166" y="47"/>
                  </a:cubicBezTo>
                  <a:cubicBezTo>
                    <a:pt x="166" y="73"/>
                    <a:pt x="187" y="95"/>
                    <a:pt x="213" y="95"/>
                  </a:cubicBezTo>
                  <a:close/>
                  <a:moveTo>
                    <a:pt x="258" y="228"/>
                  </a:moveTo>
                  <a:lnTo>
                    <a:pt x="258" y="228"/>
                  </a:lnTo>
                  <a:lnTo>
                    <a:pt x="258" y="192"/>
                  </a:lnTo>
                  <a:cubicBezTo>
                    <a:pt x="258" y="189"/>
                    <a:pt x="257" y="186"/>
                    <a:pt x="257" y="183"/>
                  </a:cubicBezTo>
                  <a:cubicBezTo>
                    <a:pt x="257" y="180"/>
                    <a:pt x="258" y="178"/>
                    <a:pt x="258" y="175"/>
                  </a:cubicBezTo>
                  <a:lnTo>
                    <a:pt x="258" y="173"/>
                  </a:lnTo>
                  <a:cubicBezTo>
                    <a:pt x="262" y="151"/>
                    <a:pt x="275" y="134"/>
                    <a:pt x="293" y="124"/>
                  </a:cubicBezTo>
                  <a:cubicBezTo>
                    <a:pt x="280" y="112"/>
                    <a:pt x="263" y="104"/>
                    <a:pt x="244" y="104"/>
                  </a:cubicBezTo>
                  <a:lnTo>
                    <a:pt x="183" y="104"/>
                  </a:lnTo>
                  <a:cubicBezTo>
                    <a:pt x="164" y="104"/>
                    <a:pt x="147" y="112"/>
                    <a:pt x="134" y="124"/>
                  </a:cubicBezTo>
                  <a:cubicBezTo>
                    <a:pt x="155" y="135"/>
                    <a:pt x="169" y="158"/>
                    <a:pt x="169" y="183"/>
                  </a:cubicBezTo>
                  <a:cubicBezTo>
                    <a:pt x="169" y="189"/>
                    <a:pt x="169" y="194"/>
                    <a:pt x="168" y="199"/>
                  </a:cubicBezTo>
                  <a:lnTo>
                    <a:pt x="168" y="228"/>
                  </a:lnTo>
                  <a:cubicBezTo>
                    <a:pt x="187" y="236"/>
                    <a:pt x="203" y="251"/>
                    <a:pt x="213" y="269"/>
                  </a:cubicBezTo>
                  <a:cubicBezTo>
                    <a:pt x="223" y="251"/>
                    <a:pt x="239" y="237"/>
                    <a:pt x="258" y="228"/>
                  </a:cubicBezTo>
                  <a:close/>
                  <a:moveTo>
                    <a:pt x="192" y="272"/>
                  </a:moveTo>
                  <a:lnTo>
                    <a:pt x="192" y="272"/>
                  </a:lnTo>
                  <a:cubicBezTo>
                    <a:pt x="190" y="270"/>
                    <a:pt x="189" y="268"/>
                    <a:pt x="187" y="266"/>
                  </a:cubicBezTo>
                  <a:cubicBezTo>
                    <a:pt x="187" y="265"/>
                    <a:pt x="186" y="265"/>
                    <a:pt x="186" y="265"/>
                  </a:cubicBezTo>
                  <a:cubicBezTo>
                    <a:pt x="185" y="263"/>
                    <a:pt x="183" y="262"/>
                    <a:pt x="181" y="260"/>
                  </a:cubicBezTo>
                  <a:cubicBezTo>
                    <a:pt x="181" y="260"/>
                    <a:pt x="181" y="259"/>
                    <a:pt x="181" y="259"/>
                  </a:cubicBezTo>
                  <a:cubicBezTo>
                    <a:pt x="179" y="258"/>
                    <a:pt x="177" y="256"/>
                    <a:pt x="175" y="255"/>
                  </a:cubicBezTo>
                  <a:cubicBezTo>
                    <a:pt x="175" y="255"/>
                    <a:pt x="175" y="254"/>
                    <a:pt x="174" y="254"/>
                  </a:cubicBezTo>
                  <a:cubicBezTo>
                    <a:pt x="168" y="250"/>
                    <a:pt x="161" y="246"/>
                    <a:pt x="153" y="244"/>
                  </a:cubicBezTo>
                  <a:cubicBezTo>
                    <a:pt x="151" y="243"/>
                    <a:pt x="150" y="243"/>
                    <a:pt x="148" y="242"/>
                  </a:cubicBezTo>
                  <a:cubicBezTo>
                    <a:pt x="147" y="242"/>
                    <a:pt x="146" y="242"/>
                    <a:pt x="145" y="242"/>
                  </a:cubicBezTo>
                  <a:cubicBezTo>
                    <a:pt x="144" y="242"/>
                    <a:pt x="143" y="241"/>
                    <a:pt x="141" y="241"/>
                  </a:cubicBezTo>
                  <a:cubicBezTo>
                    <a:pt x="141" y="241"/>
                    <a:pt x="140" y="241"/>
                    <a:pt x="139" y="241"/>
                  </a:cubicBezTo>
                  <a:cubicBezTo>
                    <a:pt x="137" y="241"/>
                    <a:pt x="135" y="241"/>
                    <a:pt x="133" y="241"/>
                  </a:cubicBezTo>
                  <a:lnTo>
                    <a:pt x="71" y="241"/>
                  </a:lnTo>
                  <a:cubicBezTo>
                    <a:pt x="32" y="241"/>
                    <a:pt x="0" y="273"/>
                    <a:pt x="0" y="313"/>
                  </a:cubicBezTo>
                  <a:lnTo>
                    <a:pt x="0" y="408"/>
                  </a:lnTo>
                  <a:lnTo>
                    <a:pt x="42" y="408"/>
                  </a:lnTo>
                  <a:lnTo>
                    <a:pt x="42" y="309"/>
                  </a:lnTo>
                  <a:lnTo>
                    <a:pt x="56" y="309"/>
                  </a:lnTo>
                  <a:lnTo>
                    <a:pt x="56" y="408"/>
                  </a:lnTo>
                  <a:lnTo>
                    <a:pt x="146" y="408"/>
                  </a:lnTo>
                  <a:lnTo>
                    <a:pt x="146" y="309"/>
                  </a:lnTo>
                  <a:lnTo>
                    <a:pt x="161" y="309"/>
                  </a:lnTo>
                  <a:lnTo>
                    <a:pt x="161" y="408"/>
                  </a:lnTo>
                  <a:lnTo>
                    <a:pt x="204" y="408"/>
                  </a:lnTo>
                  <a:lnTo>
                    <a:pt x="204" y="313"/>
                  </a:lnTo>
                  <a:cubicBezTo>
                    <a:pt x="204" y="297"/>
                    <a:pt x="200" y="283"/>
                    <a:pt x="192" y="272"/>
                  </a:cubicBezTo>
                  <a:cubicBezTo>
                    <a:pt x="192" y="272"/>
                    <a:pt x="192" y="272"/>
                    <a:pt x="192" y="272"/>
                  </a:cubicBezTo>
                  <a:close/>
                  <a:moveTo>
                    <a:pt x="355" y="241"/>
                  </a:moveTo>
                  <a:lnTo>
                    <a:pt x="355" y="241"/>
                  </a:lnTo>
                  <a:lnTo>
                    <a:pt x="294" y="241"/>
                  </a:lnTo>
                  <a:cubicBezTo>
                    <a:pt x="292" y="241"/>
                    <a:pt x="290" y="241"/>
                    <a:pt x="288" y="241"/>
                  </a:cubicBezTo>
                  <a:cubicBezTo>
                    <a:pt x="287" y="241"/>
                    <a:pt x="286" y="241"/>
                    <a:pt x="285" y="241"/>
                  </a:cubicBezTo>
                  <a:cubicBezTo>
                    <a:pt x="284" y="241"/>
                    <a:pt x="283" y="242"/>
                    <a:pt x="281" y="242"/>
                  </a:cubicBezTo>
                  <a:cubicBezTo>
                    <a:pt x="280" y="242"/>
                    <a:pt x="280" y="242"/>
                    <a:pt x="279" y="242"/>
                  </a:cubicBezTo>
                  <a:cubicBezTo>
                    <a:pt x="277" y="243"/>
                    <a:pt x="276" y="243"/>
                    <a:pt x="274" y="244"/>
                  </a:cubicBezTo>
                  <a:cubicBezTo>
                    <a:pt x="263" y="247"/>
                    <a:pt x="254" y="252"/>
                    <a:pt x="245" y="260"/>
                  </a:cubicBezTo>
                  <a:cubicBezTo>
                    <a:pt x="245" y="260"/>
                    <a:pt x="245" y="260"/>
                    <a:pt x="245" y="260"/>
                  </a:cubicBezTo>
                  <a:cubicBezTo>
                    <a:pt x="243" y="262"/>
                    <a:pt x="242" y="263"/>
                    <a:pt x="240" y="265"/>
                  </a:cubicBezTo>
                  <a:cubicBezTo>
                    <a:pt x="240" y="265"/>
                    <a:pt x="240" y="266"/>
                    <a:pt x="240" y="266"/>
                  </a:cubicBezTo>
                  <a:cubicBezTo>
                    <a:pt x="229" y="278"/>
                    <a:pt x="222" y="295"/>
                    <a:pt x="222" y="313"/>
                  </a:cubicBezTo>
                  <a:lnTo>
                    <a:pt x="222" y="408"/>
                  </a:lnTo>
                  <a:lnTo>
                    <a:pt x="264" y="408"/>
                  </a:lnTo>
                  <a:lnTo>
                    <a:pt x="264" y="309"/>
                  </a:lnTo>
                  <a:lnTo>
                    <a:pt x="279" y="309"/>
                  </a:lnTo>
                  <a:lnTo>
                    <a:pt x="279" y="408"/>
                  </a:lnTo>
                  <a:lnTo>
                    <a:pt x="369" y="408"/>
                  </a:lnTo>
                  <a:lnTo>
                    <a:pt x="369" y="309"/>
                  </a:lnTo>
                  <a:lnTo>
                    <a:pt x="384" y="309"/>
                  </a:lnTo>
                  <a:lnTo>
                    <a:pt x="384" y="408"/>
                  </a:lnTo>
                  <a:lnTo>
                    <a:pt x="427" y="408"/>
                  </a:lnTo>
                  <a:lnTo>
                    <a:pt x="427" y="313"/>
                  </a:lnTo>
                  <a:cubicBezTo>
                    <a:pt x="427" y="273"/>
                    <a:pt x="395" y="241"/>
                    <a:pt x="355" y="241"/>
                  </a:cubicBezTo>
                  <a:close/>
                  <a:moveTo>
                    <a:pt x="102" y="231"/>
                  </a:moveTo>
                  <a:lnTo>
                    <a:pt x="102" y="231"/>
                  </a:lnTo>
                  <a:cubicBezTo>
                    <a:pt x="108" y="231"/>
                    <a:pt x="114" y="230"/>
                    <a:pt x="119" y="228"/>
                  </a:cubicBezTo>
                  <a:cubicBezTo>
                    <a:pt x="119" y="228"/>
                    <a:pt x="119" y="228"/>
                    <a:pt x="119" y="228"/>
                  </a:cubicBezTo>
                  <a:cubicBezTo>
                    <a:pt x="122" y="227"/>
                    <a:pt x="124" y="226"/>
                    <a:pt x="126" y="224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129" y="223"/>
                    <a:pt x="131" y="221"/>
                    <a:pt x="133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7" y="216"/>
                    <a:pt x="140" y="212"/>
                    <a:pt x="143" y="208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144" y="205"/>
                    <a:pt x="145" y="203"/>
                    <a:pt x="146" y="200"/>
                  </a:cubicBezTo>
                  <a:cubicBezTo>
                    <a:pt x="146" y="200"/>
                    <a:pt x="147" y="200"/>
                    <a:pt x="147" y="199"/>
                  </a:cubicBezTo>
                  <a:cubicBezTo>
                    <a:pt x="148" y="197"/>
                    <a:pt x="148" y="195"/>
                    <a:pt x="149" y="192"/>
                  </a:cubicBezTo>
                  <a:cubicBezTo>
                    <a:pt x="149" y="192"/>
                    <a:pt x="149" y="192"/>
                    <a:pt x="149" y="191"/>
                  </a:cubicBezTo>
                  <a:cubicBezTo>
                    <a:pt x="149" y="189"/>
                    <a:pt x="150" y="186"/>
                    <a:pt x="150" y="183"/>
                  </a:cubicBezTo>
                  <a:cubicBezTo>
                    <a:pt x="150" y="181"/>
                    <a:pt x="149" y="179"/>
                    <a:pt x="149" y="177"/>
                  </a:cubicBezTo>
                  <a:cubicBezTo>
                    <a:pt x="149" y="176"/>
                    <a:pt x="149" y="176"/>
                    <a:pt x="149" y="175"/>
                  </a:cubicBezTo>
                  <a:cubicBezTo>
                    <a:pt x="148" y="173"/>
                    <a:pt x="148" y="171"/>
                    <a:pt x="147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7" y="167"/>
                    <a:pt x="146" y="165"/>
                    <a:pt x="145" y="164"/>
                  </a:cubicBezTo>
                  <a:cubicBezTo>
                    <a:pt x="145" y="163"/>
                    <a:pt x="145" y="163"/>
                    <a:pt x="145" y="162"/>
                  </a:cubicBezTo>
                  <a:cubicBezTo>
                    <a:pt x="144" y="161"/>
                    <a:pt x="143" y="159"/>
                    <a:pt x="142" y="157"/>
                  </a:cubicBezTo>
                  <a:cubicBezTo>
                    <a:pt x="140" y="155"/>
                    <a:pt x="139" y="154"/>
                    <a:pt x="138" y="152"/>
                  </a:cubicBezTo>
                  <a:cubicBezTo>
                    <a:pt x="137" y="152"/>
                    <a:pt x="137" y="151"/>
                    <a:pt x="137" y="151"/>
                  </a:cubicBezTo>
                  <a:cubicBezTo>
                    <a:pt x="136" y="150"/>
                    <a:pt x="134" y="148"/>
                    <a:pt x="133" y="147"/>
                  </a:cubicBezTo>
                  <a:cubicBezTo>
                    <a:pt x="133" y="147"/>
                    <a:pt x="133" y="147"/>
                    <a:pt x="132" y="147"/>
                  </a:cubicBezTo>
                  <a:cubicBezTo>
                    <a:pt x="131" y="146"/>
                    <a:pt x="129" y="144"/>
                    <a:pt x="127" y="143"/>
                  </a:cubicBezTo>
                  <a:cubicBezTo>
                    <a:pt x="127" y="143"/>
                    <a:pt x="127" y="143"/>
                    <a:pt x="126" y="143"/>
                  </a:cubicBezTo>
                  <a:cubicBezTo>
                    <a:pt x="125" y="142"/>
                    <a:pt x="123" y="141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15" y="137"/>
                    <a:pt x="109" y="136"/>
                    <a:pt x="102" y="136"/>
                  </a:cubicBezTo>
                  <a:cubicBezTo>
                    <a:pt x="76" y="136"/>
                    <a:pt x="54" y="157"/>
                    <a:pt x="54" y="183"/>
                  </a:cubicBezTo>
                  <a:cubicBezTo>
                    <a:pt x="54" y="210"/>
                    <a:pt x="76" y="231"/>
                    <a:pt x="102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332" name="组合 35"/>
          <p:cNvGrpSpPr>
            <a:grpSpLocks/>
          </p:cNvGrpSpPr>
          <p:nvPr/>
        </p:nvGrpSpPr>
        <p:grpSpPr bwMode="auto">
          <a:xfrm>
            <a:off x="10194925" y="333375"/>
            <a:ext cx="495300" cy="509588"/>
            <a:chOff x="0" y="0"/>
            <a:chExt cx="495300" cy="509588"/>
          </a:xfrm>
        </p:grpSpPr>
        <p:sp>
          <p:nvSpPr>
            <p:cNvPr id="99352" name="Oval 10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53" name="Freeform 15"/>
            <p:cNvSpPr>
              <a:spLocks noEditPoints="1" noChangeArrowheads="1"/>
            </p:cNvSpPr>
            <p:nvPr/>
          </p:nvSpPr>
          <p:spPr bwMode="auto">
            <a:xfrm>
              <a:off x="90487" y="128588"/>
              <a:ext cx="311150" cy="250825"/>
            </a:xfrm>
            <a:custGeom>
              <a:avLst/>
              <a:gdLst>
                <a:gd name="T0" fmla="*/ 2147483646 w 400"/>
                <a:gd name="T1" fmla="*/ 2147483646 h 313"/>
                <a:gd name="T2" fmla="*/ 2147483646 w 400"/>
                <a:gd name="T3" fmla="*/ 2147483646 h 313"/>
                <a:gd name="T4" fmla="*/ 2147483646 w 400"/>
                <a:gd name="T5" fmla="*/ 2147483646 h 313"/>
                <a:gd name="T6" fmla="*/ 2147483646 w 400"/>
                <a:gd name="T7" fmla="*/ 2147483646 h 313"/>
                <a:gd name="T8" fmla="*/ 2147483646 w 400"/>
                <a:gd name="T9" fmla="*/ 2147483646 h 313"/>
                <a:gd name="T10" fmla="*/ 2147483646 w 400"/>
                <a:gd name="T11" fmla="*/ 2147483646 h 313"/>
                <a:gd name="T12" fmla="*/ 2147483646 w 400"/>
                <a:gd name="T13" fmla="*/ 2147483646 h 313"/>
                <a:gd name="T14" fmla="*/ 2147483646 w 400"/>
                <a:gd name="T15" fmla="*/ 2147483646 h 313"/>
                <a:gd name="T16" fmla="*/ 2147483646 w 400"/>
                <a:gd name="T17" fmla="*/ 0 h 313"/>
                <a:gd name="T18" fmla="*/ 2147483646 w 400"/>
                <a:gd name="T19" fmla="*/ 2147483646 h 313"/>
                <a:gd name="T20" fmla="*/ 2147483646 w 400"/>
                <a:gd name="T21" fmla="*/ 2147483646 h 313"/>
                <a:gd name="T22" fmla="*/ 2147483646 w 400"/>
                <a:gd name="T23" fmla="*/ 2147483646 h 313"/>
                <a:gd name="T24" fmla="*/ 2147483646 w 400"/>
                <a:gd name="T25" fmla="*/ 2147483646 h 313"/>
                <a:gd name="T26" fmla="*/ 2147483646 w 400"/>
                <a:gd name="T27" fmla="*/ 2147483646 h 313"/>
                <a:gd name="T28" fmla="*/ 2147483646 w 400"/>
                <a:gd name="T29" fmla="*/ 2147483646 h 313"/>
                <a:gd name="T30" fmla="*/ 2147483646 w 400"/>
                <a:gd name="T31" fmla="*/ 2147483646 h 313"/>
                <a:gd name="T32" fmla="*/ 2147483646 w 400"/>
                <a:gd name="T33" fmla="*/ 2147483646 h 313"/>
                <a:gd name="T34" fmla="*/ 2147483646 w 400"/>
                <a:gd name="T35" fmla="*/ 2147483646 h 313"/>
                <a:gd name="T36" fmla="*/ 2147483646 w 400"/>
                <a:gd name="T37" fmla="*/ 2147483646 h 313"/>
                <a:gd name="T38" fmla="*/ 2147483646 w 400"/>
                <a:gd name="T39" fmla="*/ 2147483646 h 313"/>
                <a:gd name="T40" fmla="*/ 2147483646 w 400"/>
                <a:gd name="T41" fmla="*/ 2147483646 h 313"/>
                <a:gd name="T42" fmla="*/ 2147483646 w 400"/>
                <a:gd name="T43" fmla="*/ 2147483646 h 313"/>
                <a:gd name="T44" fmla="*/ 2147483646 w 400"/>
                <a:gd name="T45" fmla="*/ 2147483646 h 313"/>
                <a:gd name="T46" fmla="*/ 2147483646 w 400"/>
                <a:gd name="T47" fmla="*/ 2147483646 h 313"/>
                <a:gd name="T48" fmla="*/ 2147483646 w 400"/>
                <a:gd name="T49" fmla="*/ 2147483646 h 313"/>
                <a:gd name="T50" fmla="*/ 2147483646 w 400"/>
                <a:gd name="T51" fmla="*/ 2147483646 h 313"/>
                <a:gd name="T52" fmla="*/ 2147483646 w 400"/>
                <a:gd name="T53" fmla="*/ 2147483646 h 313"/>
                <a:gd name="T54" fmla="*/ 2147483646 w 400"/>
                <a:gd name="T55" fmla="*/ 2147483646 h 313"/>
                <a:gd name="T56" fmla="*/ 2147483646 w 400"/>
                <a:gd name="T57" fmla="*/ 2147483646 h 313"/>
                <a:gd name="T58" fmla="*/ 2147483646 w 400"/>
                <a:gd name="T59" fmla="*/ 2147483646 h 313"/>
                <a:gd name="T60" fmla="*/ 2147483646 w 400"/>
                <a:gd name="T61" fmla="*/ 2147483646 h 313"/>
                <a:gd name="T62" fmla="*/ 2147483646 w 400"/>
                <a:gd name="T63" fmla="*/ 2147483646 h 313"/>
                <a:gd name="T64" fmla="*/ 2147483646 w 400"/>
                <a:gd name="T65" fmla="*/ 2147483646 h 313"/>
                <a:gd name="T66" fmla="*/ 0 w 400"/>
                <a:gd name="T67" fmla="*/ 2147483646 h 313"/>
                <a:gd name="T68" fmla="*/ 2147483646 w 400"/>
                <a:gd name="T69" fmla="*/ 2147483646 h 313"/>
                <a:gd name="T70" fmla="*/ 2147483646 w 400"/>
                <a:gd name="T71" fmla="*/ 2147483646 h 313"/>
                <a:gd name="T72" fmla="*/ 2147483646 w 400"/>
                <a:gd name="T73" fmla="*/ 2147483646 h 313"/>
                <a:gd name="T74" fmla="*/ 2147483646 w 400"/>
                <a:gd name="T75" fmla="*/ 2147483646 h 313"/>
                <a:gd name="T76" fmla="*/ 2147483646 w 400"/>
                <a:gd name="T77" fmla="*/ 2147483646 h 313"/>
                <a:gd name="T78" fmla="*/ 2147483646 w 400"/>
                <a:gd name="T79" fmla="*/ 2147483646 h 31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0"/>
                <a:gd name="T121" fmla="*/ 0 h 313"/>
                <a:gd name="T122" fmla="*/ 400 w 400"/>
                <a:gd name="T123" fmla="*/ 313 h 31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0" h="313">
                  <a:moveTo>
                    <a:pt x="204" y="102"/>
                  </a:moveTo>
                  <a:lnTo>
                    <a:pt x="147" y="158"/>
                  </a:lnTo>
                  <a:cubicBezTo>
                    <a:pt x="153" y="162"/>
                    <a:pt x="158" y="166"/>
                    <a:pt x="163" y="170"/>
                  </a:cubicBezTo>
                  <a:lnTo>
                    <a:pt x="204" y="129"/>
                  </a:lnTo>
                  <a:lnTo>
                    <a:pt x="248" y="174"/>
                  </a:lnTo>
                  <a:lnTo>
                    <a:pt x="311" y="111"/>
                  </a:lnTo>
                  <a:lnTo>
                    <a:pt x="321" y="135"/>
                  </a:lnTo>
                  <a:lnTo>
                    <a:pt x="341" y="67"/>
                  </a:lnTo>
                  <a:lnTo>
                    <a:pt x="272" y="87"/>
                  </a:lnTo>
                  <a:lnTo>
                    <a:pt x="297" y="97"/>
                  </a:lnTo>
                  <a:lnTo>
                    <a:pt x="248" y="146"/>
                  </a:lnTo>
                  <a:lnTo>
                    <a:pt x="204" y="102"/>
                  </a:lnTo>
                  <a:close/>
                  <a:moveTo>
                    <a:pt x="400" y="42"/>
                  </a:moveTo>
                  <a:lnTo>
                    <a:pt x="400" y="42"/>
                  </a:lnTo>
                  <a:lnTo>
                    <a:pt x="400" y="16"/>
                  </a:lnTo>
                  <a:lnTo>
                    <a:pt x="243" y="16"/>
                  </a:lnTo>
                  <a:lnTo>
                    <a:pt x="243" y="0"/>
                  </a:lnTo>
                  <a:lnTo>
                    <a:pt x="228" y="0"/>
                  </a:lnTo>
                  <a:lnTo>
                    <a:pt x="228" y="16"/>
                  </a:lnTo>
                  <a:lnTo>
                    <a:pt x="80" y="16"/>
                  </a:lnTo>
                  <a:lnTo>
                    <a:pt x="80" y="42"/>
                  </a:lnTo>
                  <a:lnTo>
                    <a:pt x="91" y="42"/>
                  </a:lnTo>
                  <a:lnTo>
                    <a:pt x="91" y="64"/>
                  </a:lnTo>
                  <a:cubicBezTo>
                    <a:pt x="99" y="65"/>
                    <a:pt x="106" y="67"/>
                    <a:pt x="113" y="71"/>
                  </a:cubicBezTo>
                  <a:lnTo>
                    <a:pt x="113" y="42"/>
                  </a:lnTo>
                  <a:lnTo>
                    <a:pt x="368" y="42"/>
                  </a:lnTo>
                  <a:lnTo>
                    <a:pt x="368" y="205"/>
                  </a:lnTo>
                  <a:lnTo>
                    <a:pt x="185" y="205"/>
                  </a:lnTo>
                  <a:cubicBezTo>
                    <a:pt x="186" y="208"/>
                    <a:pt x="187" y="211"/>
                    <a:pt x="187" y="214"/>
                  </a:cubicBezTo>
                  <a:lnTo>
                    <a:pt x="368" y="214"/>
                  </a:lnTo>
                  <a:lnTo>
                    <a:pt x="368" y="223"/>
                  </a:lnTo>
                  <a:lnTo>
                    <a:pt x="188" y="223"/>
                  </a:lnTo>
                  <a:cubicBezTo>
                    <a:pt x="188" y="225"/>
                    <a:pt x="189" y="226"/>
                    <a:pt x="189" y="228"/>
                  </a:cubicBezTo>
                  <a:lnTo>
                    <a:pt x="189" y="249"/>
                  </a:lnTo>
                  <a:lnTo>
                    <a:pt x="228" y="249"/>
                  </a:lnTo>
                  <a:lnTo>
                    <a:pt x="228" y="311"/>
                  </a:lnTo>
                  <a:lnTo>
                    <a:pt x="243" y="311"/>
                  </a:lnTo>
                  <a:lnTo>
                    <a:pt x="243" y="249"/>
                  </a:lnTo>
                  <a:lnTo>
                    <a:pt x="292" y="249"/>
                  </a:lnTo>
                  <a:lnTo>
                    <a:pt x="315" y="309"/>
                  </a:lnTo>
                  <a:lnTo>
                    <a:pt x="330" y="305"/>
                  </a:lnTo>
                  <a:lnTo>
                    <a:pt x="308" y="249"/>
                  </a:lnTo>
                  <a:lnTo>
                    <a:pt x="400" y="249"/>
                  </a:lnTo>
                  <a:lnTo>
                    <a:pt x="400" y="223"/>
                  </a:lnTo>
                  <a:lnTo>
                    <a:pt x="390" y="223"/>
                  </a:lnTo>
                  <a:lnTo>
                    <a:pt x="390" y="42"/>
                  </a:lnTo>
                  <a:lnTo>
                    <a:pt x="400" y="42"/>
                  </a:lnTo>
                  <a:close/>
                  <a:moveTo>
                    <a:pt x="84" y="162"/>
                  </a:moveTo>
                  <a:lnTo>
                    <a:pt x="84" y="162"/>
                  </a:lnTo>
                  <a:cubicBezTo>
                    <a:pt x="105" y="162"/>
                    <a:pt x="123" y="144"/>
                    <a:pt x="123" y="123"/>
                  </a:cubicBezTo>
                  <a:cubicBezTo>
                    <a:pt x="123" y="101"/>
                    <a:pt x="105" y="84"/>
                    <a:pt x="84" y="84"/>
                  </a:cubicBezTo>
                  <a:cubicBezTo>
                    <a:pt x="62" y="84"/>
                    <a:pt x="45" y="101"/>
                    <a:pt x="45" y="123"/>
                  </a:cubicBezTo>
                  <a:cubicBezTo>
                    <a:pt x="45" y="144"/>
                    <a:pt x="62" y="162"/>
                    <a:pt x="84" y="162"/>
                  </a:cubicBezTo>
                  <a:close/>
                  <a:moveTo>
                    <a:pt x="109" y="170"/>
                  </a:moveTo>
                  <a:lnTo>
                    <a:pt x="109" y="170"/>
                  </a:lnTo>
                  <a:lnTo>
                    <a:pt x="94" y="170"/>
                  </a:lnTo>
                  <a:lnTo>
                    <a:pt x="97" y="171"/>
                  </a:lnTo>
                  <a:cubicBezTo>
                    <a:pt x="98" y="172"/>
                    <a:pt x="99" y="175"/>
                    <a:pt x="98" y="177"/>
                  </a:cubicBezTo>
                  <a:lnTo>
                    <a:pt x="93" y="190"/>
                  </a:lnTo>
                  <a:lnTo>
                    <a:pt x="102" y="266"/>
                  </a:lnTo>
                  <a:lnTo>
                    <a:pt x="85" y="282"/>
                  </a:lnTo>
                  <a:lnTo>
                    <a:pt x="67" y="266"/>
                  </a:lnTo>
                  <a:lnTo>
                    <a:pt x="77" y="190"/>
                  </a:lnTo>
                  <a:lnTo>
                    <a:pt x="71" y="177"/>
                  </a:lnTo>
                  <a:cubicBezTo>
                    <a:pt x="71" y="175"/>
                    <a:pt x="71" y="172"/>
                    <a:pt x="73" y="171"/>
                  </a:cubicBezTo>
                  <a:lnTo>
                    <a:pt x="76" y="170"/>
                  </a:lnTo>
                  <a:lnTo>
                    <a:pt x="59" y="170"/>
                  </a:lnTo>
                  <a:cubicBezTo>
                    <a:pt x="26" y="170"/>
                    <a:pt x="0" y="196"/>
                    <a:pt x="0" y="228"/>
                  </a:cubicBezTo>
                  <a:lnTo>
                    <a:pt x="0" y="313"/>
                  </a:lnTo>
                  <a:lnTo>
                    <a:pt x="34" y="313"/>
                  </a:lnTo>
                  <a:lnTo>
                    <a:pt x="34" y="226"/>
                  </a:lnTo>
                  <a:lnTo>
                    <a:pt x="46" y="226"/>
                  </a:lnTo>
                  <a:lnTo>
                    <a:pt x="46" y="313"/>
                  </a:lnTo>
                  <a:lnTo>
                    <a:pt x="120" y="313"/>
                  </a:lnTo>
                  <a:lnTo>
                    <a:pt x="120" y="226"/>
                  </a:lnTo>
                  <a:lnTo>
                    <a:pt x="132" y="226"/>
                  </a:lnTo>
                  <a:lnTo>
                    <a:pt x="132" y="313"/>
                  </a:lnTo>
                  <a:lnTo>
                    <a:pt x="167" y="313"/>
                  </a:lnTo>
                  <a:lnTo>
                    <a:pt x="167" y="228"/>
                  </a:lnTo>
                  <a:cubicBezTo>
                    <a:pt x="167" y="196"/>
                    <a:pt x="141" y="170"/>
                    <a:pt x="109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333" name="组合 36"/>
          <p:cNvGrpSpPr>
            <a:grpSpLocks/>
          </p:cNvGrpSpPr>
          <p:nvPr/>
        </p:nvGrpSpPr>
        <p:grpSpPr bwMode="auto">
          <a:xfrm>
            <a:off x="10777538" y="333375"/>
            <a:ext cx="495300" cy="509588"/>
            <a:chOff x="0" y="0"/>
            <a:chExt cx="495300" cy="509588"/>
          </a:xfrm>
        </p:grpSpPr>
        <p:sp>
          <p:nvSpPr>
            <p:cNvPr id="99350" name="Oval 11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51" name="Freeform 16"/>
            <p:cNvSpPr>
              <a:spLocks noEditPoints="1" noChangeArrowheads="1"/>
            </p:cNvSpPr>
            <p:nvPr/>
          </p:nvSpPr>
          <p:spPr bwMode="auto">
            <a:xfrm>
              <a:off x="117475" y="112713"/>
              <a:ext cx="279400" cy="284163"/>
            </a:xfrm>
            <a:custGeom>
              <a:avLst/>
              <a:gdLst>
                <a:gd name="T0" fmla="*/ 2147483646 w 358"/>
                <a:gd name="T1" fmla="*/ 2147483646 h 355"/>
                <a:gd name="T2" fmla="*/ 2147483646 w 358"/>
                <a:gd name="T3" fmla="*/ 2147483646 h 355"/>
                <a:gd name="T4" fmla="*/ 2147483646 w 358"/>
                <a:gd name="T5" fmla="*/ 2147483646 h 355"/>
                <a:gd name="T6" fmla="*/ 2147483646 w 358"/>
                <a:gd name="T7" fmla="*/ 2147483646 h 355"/>
                <a:gd name="T8" fmla="*/ 2147483646 w 358"/>
                <a:gd name="T9" fmla="*/ 2147483646 h 355"/>
                <a:gd name="T10" fmla="*/ 2147483646 w 358"/>
                <a:gd name="T11" fmla="*/ 2147483646 h 355"/>
                <a:gd name="T12" fmla="*/ 2147483646 w 358"/>
                <a:gd name="T13" fmla="*/ 2147483646 h 355"/>
                <a:gd name="T14" fmla="*/ 2147483646 w 358"/>
                <a:gd name="T15" fmla="*/ 2147483646 h 355"/>
                <a:gd name="T16" fmla="*/ 2147483646 w 358"/>
                <a:gd name="T17" fmla="*/ 2147483646 h 355"/>
                <a:gd name="T18" fmla="*/ 2147483646 w 358"/>
                <a:gd name="T19" fmla="*/ 2147483646 h 355"/>
                <a:gd name="T20" fmla="*/ 2147483646 w 358"/>
                <a:gd name="T21" fmla="*/ 2147483646 h 355"/>
                <a:gd name="T22" fmla="*/ 2147483646 w 358"/>
                <a:gd name="T23" fmla="*/ 2147483646 h 355"/>
                <a:gd name="T24" fmla="*/ 2147483646 w 358"/>
                <a:gd name="T25" fmla="*/ 2147483646 h 355"/>
                <a:gd name="T26" fmla="*/ 2147483646 w 358"/>
                <a:gd name="T27" fmla="*/ 2147483646 h 355"/>
                <a:gd name="T28" fmla="*/ 2147483646 w 358"/>
                <a:gd name="T29" fmla="*/ 2147483646 h 355"/>
                <a:gd name="T30" fmla="*/ 0 w 358"/>
                <a:gd name="T31" fmla="*/ 2147483646 h 355"/>
                <a:gd name="T32" fmla="*/ 2147483646 w 358"/>
                <a:gd name="T33" fmla="*/ 2147483646 h 355"/>
                <a:gd name="T34" fmla="*/ 2147483646 w 358"/>
                <a:gd name="T35" fmla="*/ 2147483646 h 355"/>
                <a:gd name="T36" fmla="*/ 2147483646 w 358"/>
                <a:gd name="T37" fmla="*/ 2147483646 h 355"/>
                <a:gd name="T38" fmla="*/ 2147483646 w 358"/>
                <a:gd name="T39" fmla="*/ 2147483646 h 355"/>
                <a:gd name="T40" fmla="*/ 2147483646 w 358"/>
                <a:gd name="T41" fmla="*/ 2147483646 h 355"/>
                <a:gd name="T42" fmla="*/ 2147483646 w 358"/>
                <a:gd name="T43" fmla="*/ 2147483646 h 355"/>
                <a:gd name="T44" fmla="*/ 2147483646 w 358"/>
                <a:gd name="T45" fmla="*/ 2147483646 h 355"/>
                <a:gd name="T46" fmla="*/ 2147483646 w 358"/>
                <a:gd name="T47" fmla="*/ 2147483646 h 355"/>
                <a:gd name="T48" fmla="*/ 2147483646 w 358"/>
                <a:gd name="T49" fmla="*/ 2147483646 h 355"/>
                <a:gd name="T50" fmla="*/ 2147483646 w 358"/>
                <a:gd name="T51" fmla="*/ 2147483646 h 355"/>
                <a:gd name="T52" fmla="*/ 2147483646 w 358"/>
                <a:gd name="T53" fmla="*/ 2147483646 h 355"/>
                <a:gd name="T54" fmla="*/ 2147483646 w 358"/>
                <a:gd name="T55" fmla="*/ 2147483646 h 355"/>
                <a:gd name="T56" fmla="*/ 2147483646 w 358"/>
                <a:gd name="T57" fmla="*/ 2147483646 h 355"/>
                <a:gd name="T58" fmla="*/ 2147483646 w 358"/>
                <a:gd name="T59" fmla="*/ 2147483646 h 355"/>
                <a:gd name="T60" fmla="*/ 2147483646 w 358"/>
                <a:gd name="T61" fmla="*/ 2147483646 h 355"/>
                <a:gd name="T62" fmla="*/ 2147483646 w 358"/>
                <a:gd name="T63" fmla="*/ 2147483646 h 35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58"/>
                <a:gd name="T97" fmla="*/ 0 h 355"/>
                <a:gd name="T98" fmla="*/ 358 w 358"/>
                <a:gd name="T99" fmla="*/ 355 h 35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58" h="355">
                  <a:moveTo>
                    <a:pt x="305" y="288"/>
                  </a:moveTo>
                  <a:cubicBezTo>
                    <a:pt x="316" y="288"/>
                    <a:pt x="324" y="296"/>
                    <a:pt x="324" y="306"/>
                  </a:cubicBezTo>
                  <a:cubicBezTo>
                    <a:pt x="324" y="316"/>
                    <a:pt x="316" y="325"/>
                    <a:pt x="305" y="325"/>
                  </a:cubicBezTo>
                  <a:cubicBezTo>
                    <a:pt x="295" y="325"/>
                    <a:pt x="287" y="316"/>
                    <a:pt x="287" y="306"/>
                  </a:cubicBezTo>
                  <a:cubicBezTo>
                    <a:pt x="287" y="296"/>
                    <a:pt x="295" y="288"/>
                    <a:pt x="305" y="288"/>
                  </a:cubicBezTo>
                  <a:close/>
                  <a:moveTo>
                    <a:pt x="235" y="207"/>
                  </a:moveTo>
                  <a:lnTo>
                    <a:pt x="239" y="216"/>
                  </a:lnTo>
                  <a:lnTo>
                    <a:pt x="229" y="226"/>
                  </a:lnTo>
                  <a:lnTo>
                    <a:pt x="220" y="235"/>
                  </a:lnTo>
                  <a:cubicBezTo>
                    <a:pt x="215" y="241"/>
                    <a:pt x="208" y="245"/>
                    <a:pt x="201" y="248"/>
                  </a:cubicBezTo>
                  <a:lnTo>
                    <a:pt x="264" y="311"/>
                  </a:lnTo>
                  <a:lnTo>
                    <a:pt x="294" y="351"/>
                  </a:lnTo>
                  <a:lnTo>
                    <a:pt x="309" y="355"/>
                  </a:lnTo>
                  <a:lnTo>
                    <a:pt x="353" y="311"/>
                  </a:lnTo>
                  <a:lnTo>
                    <a:pt x="349" y="295"/>
                  </a:lnTo>
                  <a:lnTo>
                    <a:pt x="310" y="265"/>
                  </a:lnTo>
                  <a:lnTo>
                    <a:pt x="250" y="205"/>
                  </a:lnTo>
                  <a:lnTo>
                    <a:pt x="244" y="211"/>
                  </a:lnTo>
                  <a:lnTo>
                    <a:pt x="235" y="207"/>
                  </a:lnTo>
                  <a:close/>
                  <a:moveTo>
                    <a:pt x="129" y="126"/>
                  </a:moveTo>
                  <a:lnTo>
                    <a:pt x="140" y="116"/>
                  </a:lnTo>
                  <a:lnTo>
                    <a:pt x="149" y="121"/>
                  </a:lnTo>
                  <a:lnTo>
                    <a:pt x="144" y="112"/>
                  </a:lnTo>
                  <a:lnTo>
                    <a:pt x="154" y="102"/>
                  </a:lnTo>
                  <a:lnTo>
                    <a:pt x="155" y="101"/>
                  </a:lnTo>
                  <a:cubicBezTo>
                    <a:pt x="158" y="95"/>
                    <a:pt x="159" y="89"/>
                    <a:pt x="159" y="83"/>
                  </a:cubicBezTo>
                  <a:cubicBezTo>
                    <a:pt x="159" y="41"/>
                    <a:pt x="119" y="0"/>
                    <a:pt x="76" y="1"/>
                  </a:cubicBezTo>
                  <a:cubicBezTo>
                    <a:pt x="76" y="1"/>
                    <a:pt x="72" y="6"/>
                    <a:pt x="69" y="8"/>
                  </a:cubicBezTo>
                  <a:cubicBezTo>
                    <a:pt x="103" y="42"/>
                    <a:pt x="100" y="37"/>
                    <a:pt x="100" y="57"/>
                  </a:cubicBezTo>
                  <a:cubicBezTo>
                    <a:pt x="100" y="74"/>
                    <a:pt x="73" y="101"/>
                    <a:pt x="57" y="101"/>
                  </a:cubicBezTo>
                  <a:cubicBezTo>
                    <a:pt x="35" y="101"/>
                    <a:pt x="42" y="104"/>
                    <a:pt x="8" y="70"/>
                  </a:cubicBezTo>
                  <a:cubicBezTo>
                    <a:pt x="5" y="72"/>
                    <a:pt x="0" y="77"/>
                    <a:pt x="0" y="77"/>
                  </a:cubicBezTo>
                  <a:cubicBezTo>
                    <a:pt x="1" y="119"/>
                    <a:pt x="40" y="160"/>
                    <a:pt x="83" y="160"/>
                  </a:cubicBezTo>
                  <a:cubicBezTo>
                    <a:pt x="90" y="160"/>
                    <a:pt x="98" y="157"/>
                    <a:pt x="106" y="153"/>
                  </a:cubicBezTo>
                  <a:lnTo>
                    <a:pt x="108" y="155"/>
                  </a:lnTo>
                  <a:cubicBezTo>
                    <a:pt x="111" y="148"/>
                    <a:pt x="115" y="141"/>
                    <a:pt x="120" y="136"/>
                  </a:cubicBezTo>
                  <a:lnTo>
                    <a:pt x="129" y="126"/>
                  </a:lnTo>
                  <a:close/>
                  <a:moveTo>
                    <a:pt x="345" y="35"/>
                  </a:moveTo>
                  <a:lnTo>
                    <a:pt x="321" y="10"/>
                  </a:lnTo>
                  <a:cubicBezTo>
                    <a:pt x="314" y="4"/>
                    <a:pt x="306" y="1"/>
                    <a:pt x="297" y="1"/>
                  </a:cubicBezTo>
                  <a:cubicBezTo>
                    <a:pt x="289" y="1"/>
                    <a:pt x="280" y="4"/>
                    <a:pt x="273" y="10"/>
                  </a:cubicBezTo>
                  <a:lnTo>
                    <a:pt x="168" y="116"/>
                  </a:lnTo>
                  <a:cubicBezTo>
                    <a:pt x="171" y="122"/>
                    <a:pt x="169" y="131"/>
                    <a:pt x="164" y="136"/>
                  </a:cubicBezTo>
                  <a:cubicBezTo>
                    <a:pt x="161" y="140"/>
                    <a:pt x="155" y="142"/>
                    <a:pt x="150" y="142"/>
                  </a:cubicBezTo>
                  <a:cubicBezTo>
                    <a:pt x="148" y="142"/>
                    <a:pt x="145" y="141"/>
                    <a:pt x="143" y="140"/>
                  </a:cubicBezTo>
                  <a:lnTo>
                    <a:pt x="134" y="150"/>
                  </a:lnTo>
                  <a:cubicBezTo>
                    <a:pt x="121" y="163"/>
                    <a:pt x="121" y="184"/>
                    <a:pt x="134" y="197"/>
                  </a:cubicBezTo>
                  <a:lnTo>
                    <a:pt x="136" y="199"/>
                  </a:lnTo>
                  <a:lnTo>
                    <a:pt x="54" y="281"/>
                  </a:lnTo>
                  <a:lnTo>
                    <a:pt x="32" y="289"/>
                  </a:lnTo>
                  <a:lnTo>
                    <a:pt x="0" y="335"/>
                  </a:lnTo>
                  <a:lnTo>
                    <a:pt x="20" y="355"/>
                  </a:lnTo>
                  <a:lnTo>
                    <a:pt x="66" y="323"/>
                  </a:lnTo>
                  <a:lnTo>
                    <a:pt x="74" y="301"/>
                  </a:lnTo>
                  <a:lnTo>
                    <a:pt x="156" y="219"/>
                  </a:lnTo>
                  <a:lnTo>
                    <a:pt x="159" y="222"/>
                  </a:lnTo>
                  <a:cubicBezTo>
                    <a:pt x="165" y="228"/>
                    <a:pt x="174" y="231"/>
                    <a:pt x="182" y="231"/>
                  </a:cubicBezTo>
                  <a:cubicBezTo>
                    <a:pt x="191" y="231"/>
                    <a:pt x="200" y="228"/>
                    <a:pt x="206" y="222"/>
                  </a:cubicBezTo>
                  <a:lnTo>
                    <a:pt x="215" y="212"/>
                  </a:lnTo>
                  <a:cubicBezTo>
                    <a:pt x="212" y="206"/>
                    <a:pt x="215" y="197"/>
                    <a:pt x="220" y="192"/>
                  </a:cubicBezTo>
                  <a:cubicBezTo>
                    <a:pt x="223" y="188"/>
                    <a:pt x="229" y="186"/>
                    <a:pt x="234" y="186"/>
                  </a:cubicBezTo>
                  <a:cubicBezTo>
                    <a:pt x="236" y="186"/>
                    <a:pt x="238" y="187"/>
                    <a:pt x="240" y="188"/>
                  </a:cubicBezTo>
                  <a:lnTo>
                    <a:pt x="345" y="82"/>
                  </a:lnTo>
                  <a:cubicBezTo>
                    <a:pt x="358" y="69"/>
                    <a:pt x="358" y="48"/>
                    <a:pt x="34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334" name="组合 39"/>
          <p:cNvGrpSpPr>
            <a:grpSpLocks/>
          </p:cNvGrpSpPr>
          <p:nvPr/>
        </p:nvGrpSpPr>
        <p:grpSpPr bwMode="auto">
          <a:xfrm>
            <a:off x="11391900" y="333375"/>
            <a:ext cx="493713" cy="509588"/>
            <a:chOff x="0" y="0"/>
            <a:chExt cx="493712" cy="509588"/>
          </a:xfrm>
        </p:grpSpPr>
        <p:sp>
          <p:nvSpPr>
            <p:cNvPr id="99348" name="Oval 12"/>
            <p:cNvSpPr>
              <a:spLocks noChangeArrowheads="1"/>
            </p:cNvSpPr>
            <p:nvPr/>
          </p:nvSpPr>
          <p:spPr bwMode="auto">
            <a:xfrm>
              <a:off x="0" y="0"/>
              <a:ext cx="493712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49" name="Freeform 17"/>
            <p:cNvSpPr>
              <a:spLocks noEditPoints="1" noChangeArrowheads="1"/>
            </p:cNvSpPr>
            <p:nvPr/>
          </p:nvSpPr>
          <p:spPr bwMode="auto">
            <a:xfrm>
              <a:off x="103187" y="92075"/>
              <a:ext cx="300037" cy="330200"/>
            </a:xfrm>
            <a:custGeom>
              <a:avLst/>
              <a:gdLst>
                <a:gd name="T0" fmla="*/ 2147483646 w 387"/>
                <a:gd name="T1" fmla="*/ 2147483646 h 412"/>
                <a:gd name="T2" fmla="*/ 2147483646 w 387"/>
                <a:gd name="T3" fmla="*/ 2147483646 h 412"/>
                <a:gd name="T4" fmla="*/ 2147483646 w 387"/>
                <a:gd name="T5" fmla="*/ 2147483646 h 412"/>
                <a:gd name="T6" fmla="*/ 2147483646 w 387"/>
                <a:gd name="T7" fmla="*/ 2147483646 h 412"/>
                <a:gd name="T8" fmla="*/ 2147483646 w 387"/>
                <a:gd name="T9" fmla="*/ 2147483646 h 412"/>
                <a:gd name="T10" fmla="*/ 2147483646 w 387"/>
                <a:gd name="T11" fmla="*/ 2147483646 h 412"/>
                <a:gd name="T12" fmla="*/ 2147483646 w 387"/>
                <a:gd name="T13" fmla="*/ 2147483646 h 412"/>
                <a:gd name="T14" fmla="*/ 2147483646 w 387"/>
                <a:gd name="T15" fmla="*/ 2147483646 h 412"/>
                <a:gd name="T16" fmla="*/ 2147483646 w 387"/>
                <a:gd name="T17" fmla="*/ 2147483646 h 412"/>
                <a:gd name="T18" fmla="*/ 2147483646 w 387"/>
                <a:gd name="T19" fmla="*/ 2147483646 h 412"/>
                <a:gd name="T20" fmla="*/ 2147483646 w 387"/>
                <a:gd name="T21" fmla="*/ 2147483646 h 412"/>
                <a:gd name="T22" fmla="*/ 2147483646 w 387"/>
                <a:gd name="T23" fmla="*/ 2147483646 h 412"/>
                <a:gd name="T24" fmla="*/ 2147483646 w 387"/>
                <a:gd name="T25" fmla="*/ 2147483646 h 412"/>
                <a:gd name="T26" fmla="*/ 2147483646 w 387"/>
                <a:gd name="T27" fmla="*/ 2147483646 h 412"/>
                <a:gd name="T28" fmla="*/ 2147483646 w 387"/>
                <a:gd name="T29" fmla="*/ 2147483646 h 412"/>
                <a:gd name="T30" fmla="*/ 2147483646 w 387"/>
                <a:gd name="T31" fmla="*/ 2147483646 h 412"/>
                <a:gd name="T32" fmla="*/ 2147483646 w 387"/>
                <a:gd name="T33" fmla="*/ 2147483646 h 412"/>
                <a:gd name="T34" fmla="*/ 2147483646 w 387"/>
                <a:gd name="T35" fmla="*/ 2147483646 h 412"/>
                <a:gd name="T36" fmla="*/ 2147483646 w 387"/>
                <a:gd name="T37" fmla="*/ 2147483646 h 412"/>
                <a:gd name="T38" fmla="*/ 2147483646 w 387"/>
                <a:gd name="T39" fmla="*/ 2147483646 h 412"/>
                <a:gd name="T40" fmla="*/ 2147483646 w 387"/>
                <a:gd name="T41" fmla="*/ 2147483646 h 412"/>
                <a:gd name="T42" fmla="*/ 2147483646 w 387"/>
                <a:gd name="T43" fmla="*/ 2147483646 h 412"/>
                <a:gd name="T44" fmla="*/ 2147483646 w 387"/>
                <a:gd name="T45" fmla="*/ 2147483646 h 412"/>
                <a:gd name="T46" fmla="*/ 2147483646 w 387"/>
                <a:gd name="T47" fmla="*/ 2147483646 h 412"/>
                <a:gd name="T48" fmla="*/ 2147483646 w 387"/>
                <a:gd name="T49" fmla="*/ 2147483646 h 412"/>
                <a:gd name="T50" fmla="*/ 2147483646 w 387"/>
                <a:gd name="T51" fmla="*/ 2147483646 h 412"/>
                <a:gd name="T52" fmla="*/ 2147483646 w 387"/>
                <a:gd name="T53" fmla="*/ 2147483646 h 412"/>
                <a:gd name="T54" fmla="*/ 2147483646 w 387"/>
                <a:gd name="T55" fmla="*/ 2147483646 h 412"/>
                <a:gd name="T56" fmla="*/ 2147483646 w 387"/>
                <a:gd name="T57" fmla="*/ 2147483646 h 412"/>
                <a:gd name="T58" fmla="*/ 2147483646 w 387"/>
                <a:gd name="T59" fmla="*/ 2147483646 h 412"/>
                <a:gd name="T60" fmla="*/ 0 w 387"/>
                <a:gd name="T61" fmla="*/ 2147483646 h 412"/>
                <a:gd name="T62" fmla="*/ 0 w 387"/>
                <a:gd name="T63" fmla="*/ 2147483646 h 412"/>
                <a:gd name="T64" fmla="*/ 0 w 387"/>
                <a:gd name="T65" fmla="*/ 2147483646 h 412"/>
                <a:gd name="T66" fmla="*/ 2147483646 w 387"/>
                <a:gd name="T67" fmla="*/ 2147483646 h 412"/>
                <a:gd name="T68" fmla="*/ 2147483646 w 387"/>
                <a:gd name="T69" fmla="*/ 2147483646 h 412"/>
                <a:gd name="T70" fmla="*/ 2147483646 w 387"/>
                <a:gd name="T71" fmla="*/ 2147483646 h 412"/>
                <a:gd name="T72" fmla="*/ 2147483646 w 387"/>
                <a:gd name="T73" fmla="*/ 2147483646 h 412"/>
                <a:gd name="T74" fmla="*/ 2147483646 w 387"/>
                <a:gd name="T75" fmla="*/ 2147483646 h 412"/>
                <a:gd name="T76" fmla="*/ 2147483646 w 387"/>
                <a:gd name="T77" fmla="*/ 2147483646 h 412"/>
                <a:gd name="T78" fmla="*/ 2147483646 w 387"/>
                <a:gd name="T79" fmla="*/ 2147483646 h 412"/>
                <a:gd name="T80" fmla="*/ 2147483646 w 387"/>
                <a:gd name="T81" fmla="*/ 2147483646 h 412"/>
                <a:gd name="T82" fmla="*/ 2147483646 w 387"/>
                <a:gd name="T83" fmla="*/ 2147483646 h 412"/>
                <a:gd name="T84" fmla="*/ 2147483646 w 387"/>
                <a:gd name="T85" fmla="*/ 2147483646 h 412"/>
                <a:gd name="T86" fmla="*/ 2147483646 w 387"/>
                <a:gd name="T87" fmla="*/ 2147483646 h 412"/>
                <a:gd name="T88" fmla="*/ 2147483646 w 387"/>
                <a:gd name="T89" fmla="*/ 2147483646 h 412"/>
                <a:gd name="T90" fmla="*/ 2147483646 w 387"/>
                <a:gd name="T91" fmla="*/ 2147483646 h 412"/>
                <a:gd name="T92" fmla="*/ 2147483646 w 387"/>
                <a:gd name="T93" fmla="*/ 2147483646 h 412"/>
                <a:gd name="T94" fmla="*/ 2147483646 w 387"/>
                <a:gd name="T95" fmla="*/ 2147483646 h 412"/>
                <a:gd name="T96" fmla="*/ 2147483646 w 387"/>
                <a:gd name="T97" fmla="*/ 2147483646 h 412"/>
                <a:gd name="T98" fmla="*/ 2147483646 w 387"/>
                <a:gd name="T99" fmla="*/ 2147483646 h 41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87"/>
                <a:gd name="T151" fmla="*/ 0 h 412"/>
                <a:gd name="T152" fmla="*/ 387 w 387"/>
                <a:gd name="T153" fmla="*/ 412 h 41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87" h="412">
                  <a:moveTo>
                    <a:pt x="99" y="46"/>
                  </a:moveTo>
                  <a:cubicBezTo>
                    <a:pt x="99" y="55"/>
                    <a:pt x="107" y="63"/>
                    <a:pt x="117" y="63"/>
                  </a:cubicBezTo>
                  <a:lnTo>
                    <a:pt x="236" y="63"/>
                  </a:lnTo>
                  <a:cubicBezTo>
                    <a:pt x="246" y="63"/>
                    <a:pt x="253" y="55"/>
                    <a:pt x="253" y="46"/>
                  </a:cubicBezTo>
                  <a:cubicBezTo>
                    <a:pt x="253" y="36"/>
                    <a:pt x="246" y="28"/>
                    <a:pt x="236" y="28"/>
                  </a:cubicBezTo>
                  <a:lnTo>
                    <a:pt x="204" y="28"/>
                  </a:lnTo>
                  <a:cubicBezTo>
                    <a:pt x="204" y="13"/>
                    <a:pt x="192" y="0"/>
                    <a:pt x="176" y="0"/>
                  </a:cubicBezTo>
                  <a:cubicBezTo>
                    <a:pt x="161" y="0"/>
                    <a:pt x="148" y="13"/>
                    <a:pt x="148" y="28"/>
                  </a:cubicBezTo>
                  <a:lnTo>
                    <a:pt x="117" y="28"/>
                  </a:lnTo>
                  <a:cubicBezTo>
                    <a:pt x="107" y="28"/>
                    <a:pt x="99" y="36"/>
                    <a:pt x="99" y="46"/>
                  </a:cubicBezTo>
                  <a:close/>
                  <a:moveTo>
                    <a:pt x="313" y="355"/>
                  </a:moveTo>
                  <a:cubicBezTo>
                    <a:pt x="315" y="356"/>
                    <a:pt x="317" y="357"/>
                    <a:pt x="318" y="357"/>
                  </a:cubicBezTo>
                  <a:cubicBezTo>
                    <a:pt x="320" y="357"/>
                    <a:pt x="322" y="356"/>
                    <a:pt x="324" y="355"/>
                  </a:cubicBezTo>
                  <a:cubicBezTo>
                    <a:pt x="326" y="352"/>
                    <a:pt x="326" y="348"/>
                    <a:pt x="324" y="345"/>
                  </a:cubicBezTo>
                  <a:lnTo>
                    <a:pt x="301" y="323"/>
                  </a:lnTo>
                  <a:lnTo>
                    <a:pt x="301" y="268"/>
                  </a:lnTo>
                  <a:cubicBezTo>
                    <a:pt x="301" y="264"/>
                    <a:pt x="298" y="260"/>
                    <a:pt x="294" y="260"/>
                  </a:cubicBezTo>
                  <a:cubicBezTo>
                    <a:pt x="290" y="260"/>
                    <a:pt x="287" y="264"/>
                    <a:pt x="287" y="268"/>
                  </a:cubicBezTo>
                  <a:lnTo>
                    <a:pt x="287" y="326"/>
                  </a:lnTo>
                  <a:cubicBezTo>
                    <a:pt x="287" y="326"/>
                    <a:pt x="287" y="327"/>
                    <a:pt x="287" y="327"/>
                  </a:cubicBezTo>
                  <a:cubicBezTo>
                    <a:pt x="287" y="327"/>
                    <a:pt x="287" y="327"/>
                    <a:pt x="287" y="328"/>
                  </a:cubicBezTo>
                  <a:cubicBezTo>
                    <a:pt x="287" y="328"/>
                    <a:pt x="287" y="328"/>
                    <a:pt x="288" y="328"/>
                  </a:cubicBezTo>
                  <a:cubicBezTo>
                    <a:pt x="288" y="329"/>
                    <a:pt x="288" y="329"/>
                    <a:pt x="288" y="329"/>
                  </a:cubicBezTo>
                  <a:cubicBezTo>
                    <a:pt x="288" y="329"/>
                    <a:pt x="288" y="329"/>
                    <a:pt x="288" y="330"/>
                  </a:cubicBezTo>
                  <a:cubicBezTo>
                    <a:pt x="288" y="330"/>
                    <a:pt x="289" y="330"/>
                    <a:pt x="289" y="331"/>
                  </a:cubicBezTo>
                  <a:cubicBezTo>
                    <a:pt x="289" y="331"/>
                    <a:pt x="289" y="331"/>
                    <a:pt x="289" y="331"/>
                  </a:cubicBezTo>
                  <a:lnTo>
                    <a:pt x="313" y="355"/>
                  </a:lnTo>
                  <a:close/>
                  <a:moveTo>
                    <a:pt x="368" y="272"/>
                  </a:moveTo>
                  <a:cubicBezTo>
                    <a:pt x="355" y="252"/>
                    <a:pt x="335" y="239"/>
                    <a:pt x="311" y="234"/>
                  </a:cubicBezTo>
                  <a:cubicBezTo>
                    <a:pt x="305" y="233"/>
                    <a:pt x="300" y="233"/>
                    <a:pt x="294" y="233"/>
                  </a:cubicBezTo>
                  <a:cubicBezTo>
                    <a:pt x="251" y="233"/>
                    <a:pt x="214" y="264"/>
                    <a:pt x="206" y="306"/>
                  </a:cubicBezTo>
                  <a:cubicBezTo>
                    <a:pt x="197" y="354"/>
                    <a:pt x="229" y="401"/>
                    <a:pt x="277" y="411"/>
                  </a:cubicBezTo>
                  <a:cubicBezTo>
                    <a:pt x="283" y="412"/>
                    <a:pt x="289" y="412"/>
                    <a:pt x="294" y="412"/>
                  </a:cubicBezTo>
                  <a:cubicBezTo>
                    <a:pt x="337" y="412"/>
                    <a:pt x="374" y="382"/>
                    <a:pt x="382" y="339"/>
                  </a:cubicBezTo>
                  <a:cubicBezTo>
                    <a:pt x="387" y="316"/>
                    <a:pt x="382" y="292"/>
                    <a:pt x="368" y="272"/>
                  </a:cubicBezTo>
                  <a:close/>
                  <a:moveTo>
                    <a:pt x="369" y="337"/>
                  </a:moveTo>
                  <a:lnTo>
                    <a:pt x="369" y="337"/>
                  </a:lnTo>
                  <a:cubicBezTo>
                    <a:pt x="362" y="372"/>
                    <a:pt x="330" y="398"/>
                    <a:pt x="294" y="398"/>
                  </a:cubicBezTo>
                  <a:cubicBezTo>
                    <a:pt x="289" y="398"/>
                    <a:pt x="285" y="398"/>
                    <a:pt x="280" y="397"/>
                  </a:cubicBezTo>
                  <a:cubicBezTo>
                    <a:pt x="239" y="389"/>
                    <a:pt x="212" y="349"/>
                    <a:pt x="220" y="308"/>
                  </a:cubicBezTo>
                  <a:cubicBezTo>
                    <a:pt x="227" y="273"/>
                    <a:pt x="258" y="247"/>
                    <a:pt x="294" y="247"/>
                  </a:cubicBezTo>
                  <a:cubicBezTo>
                    <a:pt x="299" y="247"/>
                    <a:pt x="304" y="247"/>
                    <a:pt x="308" y="248"/>
                  </a:cubicBezTo>
                  <a:cubicBezTo>
                    <a:pt x="328" y="252"/>
                    <a:pt x="345" y="263"/>
                    <a:pt x="357" y="280"/>
                  </a:cubicBezTo>
                  <a:cubicBezTo>
                    <a:pt x="368" y="297"/>
                    <a:pt x="372" y="317"/>
                    <a:pt x="369" y="337"/>
                  </a:cubicBezTo>
                  <a:close/>
                  <a:moveTo>
                    <a:pt x="189" y="336"/>
                  </a:moveTo>
                  <a:lnTo>
                    <a:pt x="130" y="336"/>
                  </a:lnTo>
                  <a:lnTo>
                    <a:pt x="130" y="245"/>
                  </a:lnTo>
                  <a:lnTo>
                    <a:pt x="221" y="245"/>
                  </a:lnTo>
                  <a:cubicBezTo>
                    <a:pt x="227" y="240"/>
                    <a:pt x="234" y="235"/>
                    <a:pt x="241" y="231"/>
                  </a:cubicBezTo>
                  <a:lnTo>
                    <a:pt x="240" y="231"/>
                  </a:lnTo>
                  <a:lnTo>
                    <a:pt x="240" y="140"/>
                  </a:lnTo>
                  <a:lnTo>
                    <a:pt x="334" y="140"/>
                  </a:lnTo>
                  <a:cubicBezTo>
                    <a:pt x="336" y="140"/>
                    <a:pt x="338" y="142"/>
                    <a:pt x="338" y="144"/>
                  </a:cubicBezTo>
                  <a:lnTo>
                    <a:pt x="338" y="226"/>
                  </a:lnTo>
                  <a:cubicBezTo>
                    <a:pt x="343" y="228"/>
                    <a:pt x="348" y="231"/>
                    <a:pt x="352" y="234"/>
                  </a:cubicBezTo>
                  <a:lnTo>
                    <a:pt x="352" y="231"/>
                  </a:lnTo>
                  <a:lnTo>
                    <a:pt x="352" y="144"/>
                  </a:lnTo>
                  <a:lnTo>
                    <a:pt x="352" y="95"/>
                  </a:lnTo>
                  <a:cubicBezTo>
                    <a:pt x="352" y="85"/>
                    <a:pt x="344" y="77"/>
                    <a:pt x="334" y="77"/>
                  </a:cubicBezTo>
                  <a:lnTo>
                    <a:pt x="19" y="77"/>
                  </a:lnTo>
                  <a:cubicBezTo>
                    <a:pt x="8" y="77"/>
                    <a:pt x="0" y="85"/>
                    <a:pt x="0" y="95"/>
                  </a:cubicBezTo>
                  <a:lnTo>
                    <a:pt x="0" y="144"/>
                  </a:lnTo>
                  <a:lnTo>
                    <a:pt x="0" y="231"/>
                  </a:lnTo>
                  <a:lnTo>
                    <a:pt x="0" y="245"/>
                  </a:lnTo>
                  <a:lnTo>
                    <a:pt x="0" y="332"/>
                  </a:lnTo>
                  <a:lnTo>
                    <a:pt x="0" y="343"/>
                  </a:lnTo>
                  <a:cubicBezTo>
                    <a:pt x="0" y="353"/>
                    <a:pt x="8" y="361"/>
                    <a:pt x="19" y="361"/>
                  </a:cubicBezTo>
                  <a:lnTo>
                    <a:pt x="195" y="361"/>
                  </a:lnTo>
                  <a:cubicBezTo>
                    <a:pt x="192" y="353"/>
                    <a:pt x="190" y="345"/>
                    <a:pt x="189" y="336"/>
                  </a:cubicBezTo>
                  <a:close/>
                  <a:moveTo>
                    <a:pt x="15" y="144"/>
                  </a:moveTo>
                  <a:lnTo>
                    <a:pt x="15" y="144"/>
                  </a:lnTo>
                  <a:cubicBezTo>
                    <a:pt x="15" y="142"/>
                    <a:pt x="16" y="140"/>
                    <a:pt x="19" y="140"/>
                  </a:cubicBezTo>
                  <a:lnTo>
                    <a:pt x="115" y="140"/>
                  </a:lnTo>
                  <a:lnTo>
                    <a:pt x="115" y="231"/>
                  </a:lnTo>
                  <a:lnTo>
                    <a:pt x="15" y="231"/>
                  </a:lnTo>
                  <a:lnTo>
                    <a:pt x="15" y="144"/>
                  </a:lnTo>
                  <a:close/>
                  <a:moveTo>
                    <a:pt x="115" y="245"/>
                  </a:moveTo>
                  <a:lnTo>
                    <a:pt x="115" y="245"/>
                  </a:lnTo>
                  <a:lnTo>
                    <a:pt x="115" y="336"/>
                  </a:lnTo>
                  <a:lnTo>
                    <a:pt x="19" y="336"/>
                  </a:lnTo>
                  <a:cubicBezTo>
                    <a:pt x="16" y="336"/>
                    <a:pt x="15" y="334"/>
                    <a:pt x="15" y="332"/>
                  </a:cubicBezTo>
                  <a:lnTo>
                    <a:pt x="15" y="245"/>
                  </a:lnTo>
                  <a:lnTo>
                    <a:pt x="115" y="245"/>
                  </a:lnTo>
                  <a:close/>
                  <a:moveTo>
                    <a:pt x="130" y="231"/>
                  </a:moveTo>
                  <a:lnTo>
                    <a:pt x="130" y="231"/>
                  </a:lnTo>
                  <a:lnTo>
                    <a:pt x="130" y="140"/>
                  </a:lnTo>
                  <a:lnTo>
                    <a:pt x="226" y="140"/>
                  </a:lnTo>
                  <a:lnTo>
                    <a:pt x="226" y="231"/>
                  </a:lnTo>
                  <a:lnTo>
                    <a:pt x="130" y="231"/>
                  </a:lnTo>
                  <a:close/>
                  <a:moveTo>
                    <a:pt x="233" y="95"/>
                  </a:moveTo>
                  <a:lnTo>
                    <a:pt x="233" y="95"/>
                  </a:lnTo>
                  <a:cubicBezTo>
                    <a:pt x="240" y="95"/>
                    <a:pt x="246" y="101"/>
                    <a:pt x="246" y="107"/>
                  </a:cubicBezTo>
                  <a:cubicBezTo>
                    <a:pt x="246" y="114"/>
                    <a:pt x="240" y="120"/>
                    <a:pt x="233" y="120"/>
                  </a:cubicBezTo>
                  <a:cubicBezTo>
                    <a:pt x="226" y="120"/>
                    <a:pt x="221" y="114"/>
                    <a:pt x="221" y="107"/>
                  </a:cubicBezTo>
                  <a:cubicBezTo>
                    <a:pt x="221" y="101"/>
                    <a:pt x="226" y="95"/>
                    <a:pt x="233" y="95"/>
                  </a:cubicBezTo>
                  <a:close/>
                  <a:moveTo>
                    <a:pt x="123" y="95"/>
                  </a:moveTo>
                  <a:lnTo>
                    <a:pt x="123" y="95"/>
                  </a:lnTo>
                  <a:cubicBezTo>
                    <a:pt x="129" y="95"/>
                    <a:pt x="135" y="101"/>
                    <a:pt x="135" y="107"/>
                  </a:cubicBezTo>
                  <a:cubicBezTo>
                    <a:pt x="135" y="114"/>
                    <a:pt x="129" y="120"/>
                    <a:pt x="123" y="120"/>
                  </a:cubicBezTo>
                  <a:cubicBezTo>
                    <a:pt x="116" y="120"/>
                    <a:pt x="110" y="114"/>
                    <a:pt x="110" y="107"/>
                  </a:cubicBezTo>
                  <a:cubicBezTo>
                    <a:pt x="110" y="101"/>
                    <a:pt x="116" y="95"/>
                    <a:pt x="123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885" name="Rectangle 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1633538" y="1700213"/>
            <a:ext cx="9540875" cy="108108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anchor="ctr"/>
          <a:lstStyle/>
          <a:p>
            <a:pPr>
              <a:buFont typeface="Arial" pitchFamily="34" charset="0"/>
              <a:buNone/>
              <a:defRPr/>
            </a:pPr>
            <a:r>
              <a:rPr lang="zh-CN" altLang="en-US" sz="6600" b="1" dirty="0">
                <a:solidFill>
                  <a:srgbClr val="F868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感谢各位的聆听！</a:t>
            </a:r>
          </a:p>
        </p:txBody>
      </p:sp>
      <p:sp>
        <p:nvSpPr>
          <p:cNvPr id="99336" name="Rectangle 4"/>
          <p:cNvSpPr>
            <a:spLocks noChangeArrowheads="1"/>
          </p:cNvSpPr>
          <p:nvPr/>
        </p:nvSpPr>
        <p:spPr bwMode="auto">
          <a:xfrm>
            <a:off x="1922463" y="4486275"/>
            <a:ext cx="627062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Roland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99337" name="Freeform 7"/>
          <p:cNvSpPr>
            <a:spLocks noChangeArrowheads="1"/>
          </p:cNvSpPr>
          <p:nvPr/>
        </p:nvSpPr>
        <p:spPr bwMode="auto">
          <a:xfrm>
            <a:off x="10661650" y="5151438"/>
            <a:ext cx="1317625" cy="1319212"/>
          </a:xfrm>
          <a:custGeom>
            <a:avLst/>
            <a:gdLst>
              <a:gd name="T0" fmla="*/ 2147483646 w 2504"/>
              <a:gd name="T1" fmla="*/ 0 h 2504"/>
              <a:gd name="T2" fmla="*/ 2147483646 w 2504"/>
              <a:gd name="T3" fmla="*/ 0 h 2504"/>
              <a:gd name="T4" fmla="*/ 2147483646 w 2504"/>
              <a:gd name="T5" fmla="*/ 2147483646 h 2504"/>
              <a:gd name="T6" fmla="*/ 0 w 2504"/>
              <a:gd name="T7" fmla="*/ 2147483646 h 2504"/>
              <a:gd name="T8" fmla="*/ 0 w 2504"/>
              <a:gd name="T9" fmla="*/ 2147483646 h 2504"/>
              <a:gd name="T10" fmla="*/ 2147483646 w 2504"/>
              <a:gd name="T11" fmla="*/ 2147483646 h 2504"/>
              <a:gd name="T12" fmla="*/ 2147483646 w 2504"/>
              <a:gd name="T13" fmla="*/ 2147483646 h 2504"/>
              <a:gd name="T14" fmla="*/ 2147483646 w 2504"/>
              <a:gd name="T15" fmla="*/ 2147483646 h 2504"/>
              <a:gd name="T16" fmla="*/ 2147483646 w 2504"/>
              <a:gd name="T17" fmla="*/ 2147483646 h 2504"/>
              <a:gd name="T18" fmla="*/ 2147483646 w 2504"/>
              <a:gd name="T19" fmla="*/ 0 h 25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04"/>
              <a:gd name="T31" fmla="*/ 0 h 2504"/>
              <a:gd name="T32" fmla="*/ 2504 w 2504"/>
              <a:gd name="T33" fmla="*/ 2504 h 250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rgbClr val="B4B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38" name="Rectangle 5"/>
          <p:cNvSpPr>
            <a:spLocks noChangeArrowheads="1"/>
          </p:cNvSpPr>
          <p:nvPr/>
        </p:nvSpPr>
        <p:spPr bwMode="auto">
          <a:xfrm>
            <a:off x="0" y="3933825"/>
            <a:ext cx="7145338" cy="809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99339" name="Rectangle 6"/>
          <p:cNvSpPr>
            <a:spLocks noChangeArrowheads="1"/>
          </p:cNvSpPr>
          <p:nvPr/>
        </p:nvSpPr>
        <p:spPr bwMode="auto">
          <a:xfrm>
            <a:off x="7132638" y="3933825"/>
            <a:ext cx="1266825" cy="809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99340" name="Rectangle 7"/>
          <p:cNvSpPr>
            <a:spLocks noChangeArrowheads="1"/>
          </p:cNvSpPr>
          <p:nvPr/>
        </p:nvSpPr>
        <p:spPr bwMode="auto">
          <a:xfrm>
            <a:off x="8399463" y="3933825"/>
            <a:ext cx="1265237" cy="80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99341" name="Rectangle 8"/>
          <p:cNvSpPr>
            <a:spLocks noChangeArrowheads="1"/>
          </p:cNvSpPr>
          <p:nvPr/>
        </p:nvSpPr>
        <p:spPr bwMode="auto">
          <a:xfrm>
            <a:off x="9664700" y="3933825"/>
            <a:ext cx="1266825" cy="809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99342" name="Rectangle 9"/>
          <p:cNvSpPr>
            <a:spLocks noChangeArrowheads="1"/>
          </p:cNvSpPr>
          <p:nvPr/>
        </p:nvSpPr>
        <p:spPr bwMode="auto">
          <a:xfrm>
            <a:off x="10931525" y="3933825"/>
            <a:ext cx="1265238" cy="8096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grpSp>
        <p:nvGrpSpPr>
          <p:cNvPr id="99343" name="组合 26"/>
          <p:cNvGrpSpPr>
            <a:grpSpLocks/>
          </p:cNvGrpSpPr>
          <p:nvPr/>
        </p:nvGrpSpPr>
        <p:grpSpPr bwMode="auto">
          <a:xfrm>
            <a:off x="8905875" y="333375"/>
            <a:ext cx="495300" cy="509588"/>
            <a:chOff x="8399463" y="333375"/>
            <a:chExt cx="495300" cy="509588"/>
          </a:xfrm>
        </p:grpSpPr>
        <p:sp>
          <p:nvSpPr>
            <p:cNvPr id="99346" name="Oval 9"/>
            <p:cNvSpPr>
              <a:spLocks noChangeArrowheads="1"/>
            </p:cNvSpPr>
            <p:nvPr/>
          </p:nvSpPr>
          <p:spPr bwMode="auto">
            <a:xfrm>
              <a:off x="8399463" y="333375"/>
              <a:ext cx="495300" cy="509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47" name="Freeform 8"/>
            <p:cNvSpPr>
              <a:spLocks noEditPoints="1" noChangeArrowheads="1"/>
            </p:cNvSpPr>
            <p:nvPr/>
          </p:nvSpPr>
          <p:spPr bwMode="auto">
            <a:xfrm>
              <a:off x="8509679" y="420915"/>
              <a:ext cx="304799" cy="311830"/>
            </a:xfrm>
            <a:custGeom>
              <a:avLst/>
              <a:gdLst>
                <a:gd name="T0" fmla="*/ 2147483646 w 648"/>
                <a:gd name="T1" fmla="*/ 2147483646 h 639"/>
                <a:gd name="T2" fmla="*/ 2147483646 w 648"/>
                <a:gd name="T3" fmla="*/ 2147483646 h 639"/>
                <a:gd name="T4" fmla="*/ 2147483646 w 648"/>
                <a:gd name="T5" fmla="*/ 2147483646 h 639"/>
                <a:gd name="T6" fmla="*/ 2147483646 w 648"/>
                <a:gd name="T7" fmla="*/ 2147483646 h 639"/>
                <a:gd name="T8" fmla="*/ 2147483646 w 648"/>
                <a:gd name="T9" fmla="*/ 2147483646 h 639"/>
                <a:gd name="T10" fmla="*/ 2147483646 w 648"/>
                <a:gd name="T11" fmla="*/ 2147483646 h 639"/>
                <a:gd name="T12" fmla="*/ 2147483646 w 648"/>
                <a:gd name="T13" fmla="*/ 2147483646 h 639"/>
                <a:gd name="T14" fmla="*/ 2147483646 w 648"/>
                <a:gd name="T15" fmla="*/ 2147483646 h 639"/>
                <a:gd name="T16" fmla="*/ 2147483646 w 648"/>
                <a:gd name="T17" fmla="*/ 2147483646 h 639"/>
                <a:gd name="T18" fmla="*/ 2147483646 w 648"/>
                <a:gd name="T19" fmla="*/ 2147483646 h 639"/>
                <a:gd name="T20" fmla="*/ 2147483646 w 648"/>
                <a:gd name="T21" fmla="*/ 2147483646 h 639"/>
                <a:gd name="T22" fmla="*/ 2147483646 w 648"/>
                <a:gd name="T23" fmla="*/ 2147483646 h 639"/>
                <a:gd name="T24" fmla="*/ 2147483646 w 648"/>
                <a:gd name="T25" fmla="*/ 2147483646 h 639"/>
                <a:gd name="T26" fmla="*/ 2147483646 w 648"/>
                <a:gd name="T27" fmla="*/ 2147483646 h 639"/>
                <a:gd name="T28" fmla="*/ 2147483646 w 648"/>
                <a:gd name="T29" fmla="*/ 0 h 639"/>
                <a:gd name="T30" fmla="*/ 2147483646 w 648"/>
                <a:gd name="T31" fmla="*/ 2147483646 h 639"/>
                <a:gd name="T32" fmla="*/ 2147483646 w 648"/>
                <a:gd name="T33" fmla="*/ 2147483646 h 639"/>
                <a:gd name="T34" fmla="*/ 2147483646 w 648"/>
                <a:gd name="T35" fmla="*/ 2147483646 h 639"/>
                <a:gd name="T36" fmla="*/ 2147483646 w 648"/>
                <a:gd name="T37" fmla="*/ 2147483646 h 639"/>
                <a:gd name="T38" fmla="*/ 2147483646 w 648"/>
                <a:gd name="T39" fmla="*/ 2147483646 h 639"/>
                <a:gd name="T40" fmla="*/ 2147483646 w 648"/>
                <a:gd name="T41" fmla="*/ 2147483646 h 639"/>
                <a:gd name="T42" fmla="*/ 2147483646 w 648"/>
                <a:gd name="T43" fmla="*/ 2147483646 h 639"/>
                <a:gd name="T44" fmla="*/ 2147483646 w 648"/>
                <a:gd name="T45" fmla="*/ 2147483646 h 639"/>
                <a:gd name="T46" fmla="*/ 2147483646 w 648"/>
                <a:gd name="T47" fmla="*/ 2147483646 h 639"/>
                <a:gd name="T48" fmla="*/ 2147483646 w 648"/>
                <a:gd name="T49" fmla="*/ 2147483646 h 639"/>
                <a:gd name="T50" fmla="*/ 2147483646 w 648"/>
                <a:gd name="T51" fmla="*/ 2147483646 h 639"/>
                <a:gd name="T52" fmla="*/ 2147483646 w 648"/>
                <a:gd name="T53" fmla="*/ 2147483646 h 639"/>
                <a:gd name="T54" fmla="*/ 2147483646 w 648"/>
                <a:gd name="T55" fmla="*/ 2147483646 h 639"/>
                <a:gd name="T56" fmla="*/ 2147483646 w 648"/>
                <a:gd name="T57" fmla="*/ 2147483646 h 639"/>
                <a:gd name="T58" fmla="*/ 2147483646 w 648"/>
                <a:gd name="T59" fmla="*/ 2147483646 h 639"/>
                <a:gd name="T60" fmla="*/ 2147483646 w 648"/>
                <a:gd name="T61" fmla="*/ 2147483646 h 639"/>
                <a:gd name="T62" fmla="*/ 2147483646 w 648"/>
                <a:gd name="T63" fmla="*/ 2147483646 h 639"/>
                <a:gd name="T64" fmla="*/ 2147483646 w 648"/>
                <a:gd name="T65" fmla="*/ 2147483646 h 639"/>
                <a:gd name="T66" fmla="*/ 2147483646 w 648"/>
                <a:gd name="T67" fmla="*/ 2147483646 h 639"/>
                <a:gd name="T68" fmla="*/ 2147483646 w 648"/>
                <a:gd name="T69" fmla="*/ 2147483646 h 639"/>
                <a:gd name="T70" fmla="*/ 2147483646 w 648"/>
                <a:gd name="T71" fmla="*/ 2147483646 h 639"/>
                <a:gd name="T72" fmla="*/ 2147483646 w 648"/>
                <a:gd name="T73" fmla="*/ 2147483646 h 639"/>
                <a:gd name="T74" fmla="*/ 2147483646 w 648"/>
                <a:gd name="T75" fmla="*/ 2147483646 h 639"/>
                <a:gd name="T76" fmla="*/ 2147483646 w 648"/>
                <a:gd name="T77" fmla="*/ 2147483646 h 639"/>
                <a:gd name="T78" fmla="*/ 2147483646 w 648"/>
                <a:gd name="T79" fmla="*/ 2147483646 h 639"/>
                <a:gd name="T80" fmla="*/ 2147483646 w 648"/>
                <a:gd name="T81" fmla="*/ 2147483646 h 63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8"/>
                <a:gd name="T124" fmla="*/ 0 h 639"/>
                <a:gd name="T125" fmla="*/ 648 w 648"/>
                <a:gd name="T126" fmla="*/ 639 h 63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8" h="639">
                  <a:moveTo>
                    <a:pt x="242" y="199"/>
                  </a:moveTo>
                  <a:lnTo>
                    <a:pt x="170" y="280"/>
                  </a:lnTo>
                  <a:lnTo>
                    <a:pt x="153" y="266"/>
                  </a:lnTo>
                  <a:lnTo>
                    <a:pt x="226" y="183"/>
                  </a:lnTo>
                  <a:lnTo>
                    <a:pt x="240" y="167"/>
                  </a:lnTo>
                  <a:lnTo>
                    <a:pt x="316" y="234"/>
                  </a:lnTo>
                  <a:lnTo>
                    <a:pt x="366" y="177"/>
                  </a:lnTo>
                  <a:lnTo>
                    <a:pt x="357" y="169"/>
                  </a:lnTo>
                  <a:cubicBezTo>
                    <a:pt x="354" y="167"/>
                    <a:pt x="355" y="163"/>
                    <a:pt x="359" y="162"/>
                  </a:cubicBezTo>
                  <a:lnTo>
                    <a:pt x="373" y="158"/>
                  </a:lnTo>
                  <a:cubicBezTo>
                    <a:pt x="377" y="156"/>
                    <a:pt x="384" y="154"/>
                    <a:pt x="388" y="153"/>
                  </a:cubicBezTo>
                  <a:lnTo>
                    <a:pt x="402" y="149"/>
                  </a:lnTo>
                  <a:cubicBezTo>
                    <a:pt x="406" y="147"/>
                    <a:pt x="409" y="150"/>
                    <a:pt x="408" y="154"/>
                  </a:cubicBezTo>
                  <a:lnTo>
                    <a:pt x="405" y="167"/>
                  </a:lnTo>
                  <a:cubicBezTo>
                    <a:pt x="404" y="172"/>
                    <a:pt x="402" y="179"/>
                    <a:pt x="402" y="183"/>
                  </a:cubicBezTo>
                  <a:lnTo>
                    <a:pt x="399" y="196"/>
                  </a:lnTo>
                  <a:cubicBezTo>
                    <a:pt x="398" y="200"/>
                    <a:pt x="395" y="202"/>
                    <a:pt x="391" y="199"/>
                  </a:cubicBezTo>
                  <a:lnTo>
                    <a:pt x="383" y="192"/>
                  </a:lnTo>
                  <a:lnTo>
                    <a:pt x="319" y="265"/>
                  </a:lnTo>
                  <a:lnTo>
                    <a:pt x="318" y="266"/>
                  </a:lnTo>
                  <a:lnTo>
                    <a:pt x="242" y="199"/>
                  </a:lnTo>
                  <a:close/>
                  <a:moveTo>
                    <a:pt x="616" y="615"/>
                  </a:moveTo>
                  <a:cubicBezTo>
                    <a:pt x="599" y="631"/>
                    <a:pt x="578" y="639"/>
                    <a:pt x="556" y="639"/>
                  </a:cubicBezTo>
                  <a:cubicBezTo>
                    <a:pt x="535" y="639"/>
                    <a:pt x="513" y="631"/>
                    <a:pt x="497" y="615"/>
                  </a:cubicBezTo>
                  <a:lnTo>
                    <a:pt x="396" y="516"/>
                  </a:lnTo>
                  <a:cubicBezTo>
                    <a:pt x="359" y="535"/>
                    <a:pt x="317" y="546"/>
                    <a:pt x="272" y="546"/>
                  </a:cubicBezTo>
                  <a:cubicBezTo>
                    <a:pt x="122" y="546"/>
                    <a:pt x="0" y="424"/>
                    <a:pt x="0" y="273"/>
                  </a:cubicBezTo>
                  <a:cubicBezTo>
                    <a:pt x="0" y="123"/>
                    <a:pt x="122" y="0"/>
                    <a:pt x="272" y="0"/>
                  </a:cubicBezTo>
                  <a:cubicBezTo>
                    <a:pt x="423" y="0"/>
                    <a:pt x="545" y="123"/>
                    <a:pt x="545" y="273"/>
                  </a:cubicBezTo>
                  <a:cubicBezTo>
                    <a:pt x="545" y="318"/>
                    <a:pt x="534" y="360"/>
                    <a:pt x="515" y="397"/>
                  </a:cubicBezTo>
                  <a:lnTo>
                    <a:pt x="616" y="496"/>
                  </a:lnTo>
                  <a:cubicBezTo>
                    <a:pt x="648" y="529"/>
                    <a:pt x="648" y="582"/>
                    <a:pt x="616" y="615"/>
                  </a:cubicBezTo>
                  <a:close/>
                  <a:moveTo>
                    <a:pt x="272" y="511"/>
                  </a:moveTo>
                  <a:lnTo>
                    <a:pt x="272" y="511"/>
                  </a:lnTo>
                  <a:cubicBezTo>
                    <a:pt x="404" y="511"/>
                    <a:pt x="510" y="405"/>
                    <a:pt x="510" y="273"/>
                  </a:cubicBezTo>
                  <a:cubicBezTo>
                    <a:pt x="510" y="142"/>
                    <a:pt x="404" y="35"/>
                    <a:pt x="272" y="35"/>
                  </a:cubicBezTo>
                  <a:cubicBezTo>
                    <a:pt x="141" y="35"/>
                    <a:pt x="35" y="142"/>
                    <a:pt x="35" y="273"/>
                  </a:cubicBezTo>
                  <a:cubicBezTo>
                    <a:pt x="35" y="405"/>
                    <a:pt x="141" y="511"/>
                    <a:pt x="272" y="511"/>
                  </a:cubicBezTo>
                  <a:close/>
                  <a:moveTo>
                    <a:pt x="434" y="380"/>
                  </a:moveTo>
                  <a:cubicBezTo>
                    <a:pt x="440" y="380"/>
                    <a:pt x="445" y="385"/>
                    <a:pt x="445" y="391"/>
                  </a:cubicBezTo>
                  <a:cubicBezTo>
                    <a:pt x="445" y="397"/>
                    <a:pt x="440" y="401"/>
                    <a:pt x="434" y="401"/>
                  </a:cubicBezTo>
                  <a:lnTo>
                    <a:pt x="409" y="401"/>
                  </a:lnTo>
                  <a:lnTo>
                    <a:pt x="368" y="401"/>
                  </a:lnTo>
                  <a:lnTo>
                    <a:pt x="338" y="401"/>
                  </a:lnTo>
                  <a:lnTo>
                    <a:pt x="296" y="401"/>
                  </a:lnTo>
                  <a:lnTo>
                    <a:pt x="266" y="401"/>
                  </a:lnTo>
                  <a:lnTo>
                    <a:pt x="224" y="401"/>
                  </a:lnTo>
                  <a:lnTo>
                    <a:pt x="194" y="401"/>
                  </a:lnTo>
                  <a:lnTo>
                    <a:pt x="152" y="401"/>
                  </a:lnTo>
                  <a:lnTo>
                    <a:pt x="111" y="401"/>
                  </a:lnTo>
                  <a:cubicBezTo>
                    <a:pt x="105" y="401"/>
                    <a:pt x="100" y="397"/>
                    <a:pt x="100" y="391"/>
                  </a:cubicBezTo>
                  <a:lnTo>
                    <a:pt x="100" y="155"/>
                  </a:lnTo>
                  <a:cubicBezTo>
                    <a:pt x="100" y="150"/>
                    <a:pt x="105" y="145"/>
                    <a:pt x="111" y="145"/>
                  </a:cubicBezTo>
                  <a:cubicBezTo>
                    <a:pt x="117" y="145"/>
                    <a:pt x="121" y="150"/>
                    <a:pt x="121" y="155"/>
                  </a:cubicBezTo>
                  <a:lnTo>
                    <a:pt x="122" y="380"/>
                  </a:lnTo>
                  <a:lnTo>
                    <a:pt x="152" y="380"/>
                  </a:lnTo>
                  <a:lnTo>
                    <a:pt x="152" y="331"/>
                  </a:lnTo>
                  <a:cubicBezTo>
                    <a:pt x="152" y="325"/>
                    <a:pt x="157" y="320"/>
                    <a:pt x="163" y="320"/>
                  </a:cubicBezTo>
                  <a:lnTo>
                    <a:pt x="183" y="320"/>
                  </a:lnTo>
                  <a:cubicBezTo>
                    <a:pt x="189" y="320"/>
                    <a:pt x="194" y="325"/>
                    <a:pt x="194" y="331"/>
                  </a:cubicBezTo>
                  <a:lnTo>
                    <a:pt x="194" y="380"/>
                  </a:lnTo>
                  <a:lnTo>
                    <a:pt x="224" y="380"/>
                  </a:lnTo>
                  <a:lnTo>
                    <a:pt x="224" y="256"/>
                  </a:lnTo>
                  <a:cubicBezTo>
                    <a:pt x="224" y="250"/>
                    <a:pt x="229" y="245"/>
                    <a:pt x="235" y="245"/>
                  </a:cubicBezTo>
                  <a:lnTo>
                    <a:pt x="255" y="245"/>
                  </a:lnTo>
                  <a:cubicBezTo>
                    <a:pt x="261" y="245"/>
                    <a:pt x="266" y="250"/>
                    <a:pt x="266" y="256"/>
                  </a:cubicBezTo>
                  <a:lnTo>
                    <a:pt x="266" y="380"/>
                  </a:lnTo>
                  <a:lnTo>
                    <a:pt x="296" y="380"/>
                  </a:lnTo>
                  <a:lnTo>
                    <a:pt x="296" y="292"/>
                  </a:lnTo>
                  <a:cubicBezTo>
                    <a:pt x="296" y="286"/>
                    <a:pt x="300" y="282"/>
                    <a:pt x="307" y="282"/>
                  </a:cubicBezTo>
                  <a:lnTo>
                    <a:pt x="327" y="282"/>
                  </a:lnTo>
                  <a:cubicBezTo>
                    <a:pt x="333" y="282"/>
                    <a:pt x="338" y="286"/>
                    <a:pt x="338" y="292"/>
                  </a:cubicBezTo>
                  <a:lnTo>
                    <a:pt x="338" y="380"/>
                  </a:lnTo>
                  <a:lnTo>
                    <a:pt x="368" y="380"/>
                  </a:lnTo>
                  <a:lnTo>
                    <a:pt x="368" y="231"/>
                  </a:lnTo>
                  <a:cubicBezTo>
                    <a:pt x="368" y="225"/>
                    <a:pt x="372" y="220"/>
                    <a:pt x="378" y="220"/>
                  </a:cubicBezTo>
                  <a:lnTo>
                    <a:pt x="399" y="220"/>
                  </a:lnTo>
                  <a:cubicBezTo>
                    <a:pt x="405" y="220"/>
                    <a:pt x="409" y="225"/>
                    <a:pt x="409" y="231"/>
                  </a:cubicBezTo>
                  <a:lnTo>
                    <a:pt x="409" y="380"/>
                  </a:lnTo>
                  <a:lnTo>
                    <a:pt x="434" y="3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Rectangle 4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261938" y="6062663"/>
            <a:ext cx="86233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PPT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版权属于作者，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PPT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中引用</a:t>
            </a:r>
            <a:r>
              <a:rPr lang="zh-CN" altLang="en-US" sz="16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的图像，网页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等版权属于各自持有者</a:t>
            </a:r>
          </a:p>
        </p:txBody>
      </p:sp>
      <p:pic>
        <p:nvPicPr>
          <p:cNvPr id="99345" name="图片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063" y="4486275"/>
            <a:ext cx="21844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8843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1.1 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座标系与座标変换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765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765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C59C7-4B80-44C6-B609-E3AB1B7C01A1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5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3500" y="765175"/>
            <a:ext cx="8504238" cy="954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226375"/>
              </a:buClr>
              <a:buFont typeface="Wingdings" panose="05000000000000000000" pitchFamily="2" charset="2"/>
              <a:buChar char="Ø"/>
              <a:defRPr/>
            </a:pPr>
            <a:endParaRPr lang="en-US" altLang="zh-CN" sz="3200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3" name="Rectangle 15"/>
          <p:cNvSpPr txBox="1">
            <a:spLocks noChangeArrowheads="1"/>
          </p:cNvSpPr>
          <p:nvPr/>
        </p:nvSpPr>
        <p:spPr>
          <a:xfrm>
            <a:off x="841375" y="980728"/>
            <a:ext cx="9937750" cy="4268788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1" charset="-122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9pPr>
          </a:lstStyle>
          <a:p>
            <a:pPr eaLnBrk="1" hangingPunct="1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不同座标系及座标变换关系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  <a:defRPr/>
            </a:pPr>
            <a:endParaRPr lang="zh-CN" altLang="en-US" kern="0" dirty="0" smtClean="0"/>
          </a:p>
          <a:p>
            <a:pPr marL="571500" indent="-5715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kern="0" dirty="0" smtClean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当茶壶旋转时，其上</a:t>
            </a:r>
            <a:endParaRPr lang="en-US" altLang="zh-CN" sz="2800" kern="0" dirty="0" smtClean="0">
              <a:solidFill>
                <a:srgbClr val="00206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indent="-5715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800" kern="0" dirty="0" smtClean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点在固定座标系</a:t>
            </a:r>
            <a:endParaRPr lang="en-US" altLang="zh-CN" sz="2800" kern="0" dirty="0" smtClean="0">
              <a:solidFill>
                <a:srgbClr val="00206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1500" indent="-5715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坐标</a:t>
            </a:r>
            <a:r>
              <a:rPr lang="zh-CN" altLang="en-US" sz="2800" kern="0" dirty="0" smtClean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值变化</a:t>
            </a:r>
            <a:endParaRPr lang="en-US" altLang="zh-CN" sz="2800" kern="0" dirty="0" smtClean="0">
              <a:solidFill>
                <a:srgbClr val="00206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53" y="1556792"/>
            <a:ext cx="487680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1.1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座标系与座标変换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765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765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C59C7-4B80-44C6-B609-E3AB1B7C01A1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5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3500" y="765175"/>
            <a:ext cx="8504238" cy="954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226375"/>
              </a:buClr>
              <a:buFont typeface="Wingdings" panose="05000000000000000000" pitchFamily="2" charset="2"/>
              <a:buChar char="Ø"/>
              <a:defRPr/>
            </a:pPr>
            <a:endParaRPr lang="en-US" altLang="zh-CN" sz="3200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5"/>
              <p:cNvSpPr txBox="1">
                <a:spLocks noChangeArrowheads="1"/>
              </p:cNvSpPr>
              <p:nvPr/>
            </p:nvSpPr>
            <p:spPr>
              <a:xfrm>
                <a:off x="841375" y="980728"/>
                <a:ext cx="9937750" cy="4268788"/>
              </a:xfrm>
              <a:prstGeom prst="rect">
                <a:avLst/>
              </a:prstGeom>
              <a:noFill/>
            </p:spPr>
            <p:txBody>
              <a:bodyPr/>
              <a:lstStyle>
                <a:lvl1pPr marL="342900" indent="-3429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Arial" panose="020B0604020202020204" pitchFamily="34" charset="0"/>
                  </a:defRPr>
                </a:lvl1pPr>
                <a:lvl2pPr marL="742950" indent="-28575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accent1"/>
                    </a:solidFill>
                    <a:latin typeface="+mn-lt"/>
                    <a:ea typeface="仿宋_GB2312" pitchFamily="1" charset="-122"/>
                    <a:sym typeface="Arial" panose="020B0604020202020204" pitchFamily="34" charset="0"/>
                  </a:defRPr>
                </a:lvl2pPr>
                <a:lvl3pPr marL="1143000" indent="-2286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宋体" pitchFamily="2" charset="-122"/>
                    <a:sym typeface="Arial" panose="020B0604020202020204" pitchFamily="34" charset="0"/>
                  </a:defRPr>
                </a:lvl3pPr>
                <a:lvl4pPr marL="1600200" indent="-2286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宋体" pitchFamily="2" charset="-122"/>
                    <a:sym typeface="Arial" panose="020B0604020202020204" pitchFamily="34" charset="0"/>
                  </a:defRPr>
                </a:lvl4pPr>
                <a:lvl5pPr marL="2057400" indent="-2286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宋体" pitchFamily="2" charset="-122"/>
                    <a:sym typeface="Arial" panose="020B0604020202020204" pitchFamily="34" charset="0"/>
                  </a:defRPr>
                </a:lvl5pPr>
                <a:lvl6pPr marL="2514600" indent="-2286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宋体" pitchFamily="2" charset="-122"/>
                    <a:sym typeface="Arial" pitchFamily="34" charset="0"/>
                  </a:defRPr>
                </a:lvl6pPr>
                <a:lvl7pPr marL="2971800" indent="-2286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宋体" pitchFamily="2" charset="-122"/>
                    <a:sym typeface="Arial" pitchFamily="34" charset="0"/>
                  </a:defRPr>
                </a:lvl7pPr>
                <a:lvl8pPr marL="3429000" indent="-2286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宋体" pitchFamily="2" charset="-122"/>
                    <a:sym typeface="Arial" pitchFamily="34" charset="0"/>
                  </a:defRPr>
                </a:lvl8pPr>
                <a:lvl9pPr marL="3886200" indent="-2286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宋体" pitchFamily="2" charset="-122"/>
                    <a:sym typeface="Arial" pitchFamily="34" charset="0"/>
                  </a:defRPr>
                </a:lvl9pPr>
              </a:lstStyle>
              <a:p>
                <a:pPr eaLnBrk="1" hangingPunct="1"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800" kern="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任意两个三维座标系之间的变换关系</a:t>
                </a:r>
              </a:p>
              <a:p>
                <a:pPr marL="571500" indent="-571500" eaLnBrk="1" hangingPunct="1">
                  <a:buFont typeface="Wingdings" panose="05000000000000000000" pitchFamily="2" charset="2"/>
                  <a:buNone/>
                  <a:defRPr/>
                </a:pPr>
                <a:endParaRPr lang="en-US" altLang="zh-CN" kern="0" dirty="0" smtClean="0"/>
              </a:p>
              <a:p>
                <a:pPr marL="571500" indent="-571500" eaLnBrk="1" hangingPunct="1">
                  <a:buFont typeface="Wingdings" panose="05000000000000000000" pitchFamily="2" charset="2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0" kern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2800" b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ker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0" ker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altLang="zh-CN" sz="2800" b="1" i="0" kern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2800" b="1" ker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0" kern="0"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altLang="zh-CN" sz="2800" b="1" kern="0" dirty="0" smtClean="0">
                  <a:latin typeface="Cambria Math" panose="02040503050406030204" pitchFamily="18" charset="0"/>
                </a:endParaRPr>
              </a:p>
              <a:p>
                <a:pPr marL="571500" indent="-571500" eaLnBrk="1" hangingPunct="1">
                  <a:buFont typeface="Wingdings" panose="05000000000000000000" pitchFamily="2" charset="2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kern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800" b="0" i="1" kern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kern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sz="2800" b="0" i="1" kern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kern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sz="2800" b="0" i="1" kern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800" b="0" i="1" kern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800" b="1" i="1" kern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1" i="1" ker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  <m:t>𝟏𝟑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1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1" i="1" ker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800" b="1" i="1" ker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1" i="1" ker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2800" b="1" i="1" ker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1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1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800" b="1" i="1" kern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1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altLang="zh-CN" sz="2800" b="1" i="1" kern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800" b="1" i="1" kern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1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800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kern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800" b="1" i="1" kern="0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800" b="1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𝒕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kern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800" b="1" i="1" kern="0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kern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kern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kern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800" b="0" i="1" kern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1" kern="0" dirty="0" smtClean="0">
                  <a:latin typeface="Cambria Math" panose="02040503050406030204" pitchFamily="18" charset="0"/>
                </a:endParaRPr>
              </a:p>
              <a:p>
                <a:pPr marL="571500" indent="-571500" eaLnBrk="1" hangingPunct="1">
                  <a:buFont typeface="Wingdings" panose="05000000000000000000" pitchFamily="2" charset="2"/>
                  <a:buNone/>
                  <a:defRPr/>
                </a:pPr>
                <a:endParaRPr lang="en-US" altLang="zh-CN" sz="2800" b="1" kern="0" dirty="0">
                  <a:latin typeface="Cambria Math" panose="02040503050406030204" pitchFamily="18" charset="0"/>
                </a:endParaRPr>
              </a:p>
              <a:p>
                <a:pPr marL="571500" indent="-571500" eaLnBrk="1" hangingPunct="1">
                  <a:buFont typeface="Wingdings" panose="05000000000000000000" pitchFamily="2" charset="2"/>
                  <a:buNone/>
                  <a:defRPr/>
                </a:pPr>
                <a:r>
                  <a:rPr lang="en-US" altLang="zh-CN" sz="2800" b="1" kern="0" dirty="0" smtClean="0">
                    <a:latin typeface="Cambria Math" panose="02040503050406030204" pitchFamily="18" charset="0"/>
                  </a:rPr>
                  <a:t>R</a:t>
                </a:r>
                <a:r>
                  <a:rPr lang="zh-CN" altLang="en-US" sz="2800" kern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满足旋转矩阵正交性约束</a:t>
                </a:r>
              </a:p>
            </p:txBody>
          </p:sp>
        </mc:Choice>
        <mc:Fallback>
          <p:sp>
            <p:nvSpPr>
              <p:cNvPr id="13" name="Rectangl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75" y="980728"/>
                <a:ext cx="9937750" cy="4268788"/>
              </a:xfrm>
              <a:prstGeom prst="rect">
                <a:avLst/>
              </a:prstGeom>
              <a:blipFill rotWithShape="0">
                <a:blip r:embed="rId3"/>
                <a:stretch>
                  <a:fillRect l="-1227" t="-1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 bwMode="auto">
          <a:xfrm>
            <a:off x="4254637" y="2276872"/>
            <a:ext cx="2376264" cy="12241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solidFill>
                  <a:schemeClr val="tx1"/>
                </a:solidFill>
                <a:prstDash val="dash"/>
              </a:ln>
              <a:noFill/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6789997" y="2260253"/>
            <a:ext cx="504056" cy="12241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solidFill>
                  <a:schemeClr val="tx1"/>
                </a:solidFill>
                <a:prstDash val="dash"/>
              </a:ln>
              <a:noFill/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447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1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3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1.1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座标系与座标変换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7654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7655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C59C7-4B80-44C6-B609-E3AB1B7C01A1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5" name="Text Box 2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3500" y="765175"/>
            <a:ext cx="8504238" cy="954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0" lvl="1">
              <a:buFont typeface="Arial" pitchFamily="34" charset="0"/>
              <a:buNone/>
              <a:defRPr/>
            </a:pP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lvl="1" indent="-457200">
              <a:lnSpc>
                <a:spcPct val="125000"/>
              </a:lnSpc>
              <a:buClr>
                <a:srgbClr val="226375"/>
              </a:buClr>
              <a:buFont typeface="Wingdings" panose="05000000000000000000" pitchFamily="2" charset="2"/>
              <a:buChar char="Ø"/>
              <a:defRPr/>
            </a:pPr>
            <a:endParaRPr lang="en-US" altLang="zh-CN" sz="3200" dirty="0">
              <a:solidFill>
                <a:srgbClr val="C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3" name="Rectangle 15"/>
          <p:cNvSpPr txBox="1">
            <a:spLocks noChangeArrowheads="1"/>
          </p:cNvSpPr>
          <p:nvPr/>
        </p:nvSpPr>
        <p:spPr>
          <a:xfrm>
            <a:off x="841375" y="980728"/>
            <a:ext cx="9937750" cy="4268788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1" charset="-122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anose="020B060402020202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  <a:sym typeface="Arial" pitchFamily="34" charset="0"/>
              </a:defRPr>
            </a:lvl9pPr>
          </a:lstStyle>
          <a:p>
            <a:pPr eaLnBrk="1" hangingPunct="1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坐标系变换及旋转矩阵生成示意图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  <a:defRPr/>
            </a:pPr>
            <a:endParaRPr lang="en-US" altLang="zh-CN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5" y="1934816"/>
            <a:ext cx="3841899" cy="3086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204" y="1628800"/>
            <a:ext cx="6226213" cy="42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699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1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1.1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座标系与座标変换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9702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9703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0FB4A0-2505-4256-96A7-037A138AAB83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57" name="Rectangle 14"/>
          <p:cNvSpPr>
            <a:spLocks noGrp="1" noChangeArrowheads="1"/>
          </p:cNvSpPr>
          <p:nvPr/>
        </p:nvSpPr>
        <p:spPr bwMode="auto">
          <a:xfrm>
            <a:off x="1057275" y="1196975"/>
            <a:ext cx="4681066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像素座标系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en-US" altLang="zh-CN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en-US" altLang="zh-CN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zh-CN" dirty="0" smtClean="0">
              <a:solidFill>
                <a:schemeClr val="hlink"/>
              </a:solidFill>
            </a:endParaRPr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8"/>
          <a:stretch/>
        </p:blipFill>
        <p:spPr bwMode="auto">
          <a:xfrm>
            <a:off x="1196975" y="1844824"/>
            <a:ext cx="3168353" cy="31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066481"/>
              </p:ext>
            </p:extLst>
          </p:nvPr>
        </p:nvGraphicFramePr>
        <p:xfrm>
          <a:off x="5773244" y="2037923"/>
          <a:ext cx="4176713" cy="273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8" name="Visio" r:id="rId5" imgW="2034646" imgH="1326069" progId="Visio.Drawing.11">
                  <p:embed/>
                </p:oleObj>
              </mc:Choice>
              <mc:Fallback>
                <p:oleObj name="Visio" r:id="rId5" imgW="2034646" imgH="13260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3244" y="2037923"/>
                        <a:ext cx="4176713" cy="273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4"/>
          <p:cNvSpPr>
            <a:spLocks noGrp="1" noChangeArrowheads="1"/>
          </p:cNvSpPr>
          <p:nvPr/>
        </p:nvSpPr>
        <p:spPr bwMode="auto">
          <a:xfrm>
            <a:off x="5773244" y="1272747"/>
            <a:ext cx="4681066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图像座标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系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en-US" altLang="zh-CN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en-US" altLang="zh-CN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zh-CN" dirty="0" smtClean="0">
              <a:solidFill>
                <a:schemeClr val="hlink"/>
              </a:solidFill>
            </a:endParaRPr>
          </a:p>
        </p:txBody>
      </p:sp>
      <p:graphicFrame>
        <p:nvGraphicFramePr>
          <p:cNvPr id="1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903954"/>
              </p:ext>
            </p:extLst>
          </p:nvPr>
        </p:nvGraphicFramePr>
        <p:xfrm>
          <a:off x="5234285" y="4989985"/>
          <a:ext cx="3779837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9" name="Equation" r:id="rId7" imgW="1765300" imgH="711200" progId="Equation.DSMT4">
                  <p:embed/>
                </p:oleObj>
              </mc:Choice>
              <mc:Fallback>
                <p:oleObj name="Equation" r:id="rId7" imgW="17653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4285" y="4989985"/>
                        <a:ext cx="3779837" cy="153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>
            <a:spLocks noGrp="1" noChangeArrowheads="1"/>
          </p:cNvSpPr>
          <p:nvPr/>
        </p:nvSpPr>
        <p:spPr bwMode="auto">
          <a:xfrm>
            <a:off x="1453564" y="5465763"/>
            <a:ext cx="4681066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Clr>
                <a:srgbClr val="C00000"/>
              </a:buClr>
              <a:buNone/>
              <a:defRPr/>
            </a:pPr>
            <a:r>
              <a:rPr lang="zh-CN" altLang="en-US" sz="28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二者</a:t>
            </a:r>
            <a:r>
              <a:rPr lang="zh-CN" altLang="en-US" sz="28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变换关系</a:t>
            </a:r>
            <a:r>
              <a:rPr lang="en-US" altLang="zh-CN" sz="28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en-US" altLang="zh-CN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en-US" altLang="zh-CN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zh-CN" dirty="0" smtClean="0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7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8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9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1.1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座标系与座标変换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1750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1751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C1D370-68CB-4CBD-914C-FD4F34F6B6B6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57" name="Rectangle 14"/>
          <p:cNvSpPr>
            <a:spLocks noGrp="1" noChangeArrowheads="1"/>
          </p:cNvSpPr>
          <p:nvPr/>
        </p:nvSpPr>
        <p:spPr bwMode="auto">
          <a:xfrm>
            <a:off x="1057275" y="1196975"/>
            <a:ext cx="10009658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摄像机坐标系</a:t>
            </a:r>
            <a:r>
              <a:rPr lang="en-US" altLang="zh-CN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O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c</a:t>
            </a:r>
            <a:r>
              <a:rPr lang="en-US" altLang="zh-CN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X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c</a:t>
            </a:r>
            <a:r>
              <a:rPr lang="en-US" altLang="zh-CN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Y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c</a:t>
            </a:r>
            <a:r>
              <a:rPr lang="en-US" altLang="zh-CN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Z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c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j-cs"/>
              </a:rPr>
              <a:t> (camera frame)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en-US" altLang="zh-CN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zh-CN" dirty="0" smtClean="0">
              <a:solidFill>
                <a:schemeClr val="hlink"/>
              </a:solidFill>
            </a:endParaRPr>
          </a:p>
        </p:txBody>
      </p:sp>
      <p:graphicFrame>
        <p:nvGraphicFramePr>
          <p:cNvPr id="1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160992"/>
              </p:ext>
            </p:extLst>
          </p:nvPr>
        </p:nvGraphicFramePr>
        <p:xfrm>
          <a:off x="2065933" y="2125216"/>
          <a:ext cx="6480175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0" name="Visio" r:id="rId4" imgW="3798878" imgH="1900872" progId="Visio.Drawing.11">
                  <p:embed/>
                </p:oleObj>
              </mc:Choice>
              <mc:Fallback>
                <p:oleObj name="Visio" r:id="rId4" imgW="3798878" imgH="190087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933" y="2125216"/>
                        <a:ext cx="6480175" cy="32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reeform 5"/>
          <p:cNvSpPr>
            <a:spLocks noChangeArrowheads="1"/>
          </p:cNvSpPr>
          <p:nvPr/>
        </p:nvSpPr>
        <p:spPr bwMode="auto">
          <a:xfrm>
            <a:off x="63500" y="73025"/>
            <a:ext cx="1228725" cy="485775"/>
          </a:xfrm>
          <a:custGeom>
            <a:avLst/>
            <a:gdLst>
              <a:gd name="T0" fmla="*/ 0 w 1600"/>
              <a:gd name="T1" fmla="*/ 0 h 617"/>
              <a:gd name="T2" fmla="*/ 2147483646 w 1600"/>
              <a:gd name="T3" fmla="*/ 0 h 617"/>
              <a:gd name="T4" fmla="*/ 2147483646 w 1600"/>
              <a:gd name="T5" fmla="*/ 2147483646 h 617"/>
              <a:gd name="T6" fmla="*/ 2147483646 w 1600"/>
              <a:gd name="T7" fmla="*/ 2147483646 h 617"/>
              <a:gd name="T8" fmla="*/ 0 w 1600"/>
              <a:gd name="T9" fmla="*/ 2147483646 h 617"/>
              <a:gd name="T10" fmla="*/ 0 w 160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0"/>
              <a:gd name="T19" fmla="*/ 0 h 617"/>
              <a:gd name="T20" fmla="*/ 1600 w 160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5" name="Freeform 6"/>
          <p:cNvSpPr>
            <a:spLocks noChangeArrowheads="1"/>
          </p:cNvSpPr>
          <p:nvPr/>
        </p:nvSpPr>
        <p:spPr bwMode="auto">
          <a:xfrm>
            <a:off x="1196975" y="73025"/>
            <a:ext cx="10215563" cy="485775"/>
          </a:xfrm>
          <a:custGeom>
            <a:avLst/>
            <a:gdLst>
              <a:gd name="T0" fmla="*/ 0 w 13327"/>
              <a:gd name="T1" fmla="*/ 0 h 617"/>
              <a:gd name="T2" fmla="*/ 2147483646 w 13327"/>
              <a:gd name="T3" fmla="*/ 0 h 617"/>
              <a:gd name="T4" fmla="*/ 2147483646 w 13327"/>
              <a:gd name="T5" fmla="*/ 2147483646 h 617"/>
              <a:gd name="T6" fmla="*/ 2147483646 w 13327"/>
              <a:gd name="T7" fmla="*/ 2147483646 h 617"/>
              <a:gd name="T8" fmla="*/ 0 w 13327"/>
              <a:gd name="T9" fmla="*/ 2147483646 h 617"/>
              <a:gd name="T10" fmla="*/ 2147483646 w 13327"/>
              <a:gd name="T11" fmla="*/ 2147483646 h 617"/>
              <a:gd name="T12" fmla="*/ 0 w 13327"/>
              <a:gd name="T13" fmla="*/ 0 h 6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27"/>
              <a:gd name="T22" fmla="*/ 0 h 617"/>
              <a:gd name="T23" fmla="*/ 13327 w 13327"/>
              <a:gd name="T24" fmla="*/ 617 h 6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Freeform 7"/>
          <p:cNvSpPr>
            <a:spLocks noChangeArrowheads="1"/>
          </p:cNvSpPr>
          <p:nvPr/>
        </p:nvSpPr>
        <p:spPr bwMode="auto">
          <a:xfrm>
            <a:off x="11320463" y="73025"/>
            <a:ext cx="812800" cy="485775"/>
          </a:xfrm>
          <a:custGeom>
            <a:avLst/>
            <a:gdLst>
              <a:gd name="T0" fmla="*/ 0 w 1060"/>
              <a:gd name="T1" fmla="*/ 0 h 617"/>
              <a:gd name="T2" fmla="*/ 2147483646 w 1060"/>
              <a:gd name="T3" fmla="*/ 0 h 617"/>
              <a:gd name="T4" fmla="*/ 2147483646 w 1060"/>
              <a:gd name="T5" fmla="*/ 2147483646 h 617"/>
              <a:gd name="T6" fmla="*/ 0 w 1060"/>
              <a:gd name="T7" fmla="*/ 2147483646 h 617"/>
              <a:gd name="T8" fmla="*/ 2147483646 w 1060"/>
              <a:gd name="T9" fmla="*/ 2147483646 h 617"/>
              <a:gd name="T10" fmla="*/ 0 w 1060"/>
              <a:gd name="T11" fmla="*/ 0 h 6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0"/>
              <a:gd name="T19" fmla="*/ 0 h 617"/>
              <a:gd name="T20" fmla="*/ 1060 w 1060"/>
              <a:gd name="T21" fmla="*/ 617 h 6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7" name="TextBox 54"/>
          <p:cNvSpPr>
            <a:spLocks noChangeArrowheads="1"/>
          </p:cNvSpPr>
          <p:nvPr/>
        </p:nvSpPr>
        <p:spPr bwMode="auto">
          <a:xfrm>
            <a:off x="1330325" y="44450"/>
            <a:ext cx="5043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1.1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座标系与座标変换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3798" name="TextBox 55"/>
          <p:cNvSpPr>
            <a:spLocks noChangeArrowheads="1"/>
          </p:cNvSpPr>
          <p:nvPr/>
        </p:nvSpPr>
        <p:spPr bwMode="auto">
          <a:xfrm>
            <a:off x="139700" y="106363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1</a:t>
            </a:r>
            <a:endParaRPr lang="zh-CN" altLang="en-US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3799" name="灯片编号占位符 6"/>
          <p:cNvSpPr txBox="1">
            <a:spLocks/>
          </p:cNvSpPr>
          <p:nvPr/>
        </p:nvSpPr>
        <p:spPr bwMode="auto">
          <a:xfrm>
            <a:off x="11412538" y="106363"/>
            <a:ext cx="677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765AB0-9A0F-4556-AB68-786405E78639}" type="slidenum"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57" name="Rectangle 14"/>
          <p:cNvSpPr>
            <a:spLocks noGrp="1" noChangeArrowheads="1"/>
          </p:cNvSpPr>
          <p:nvPr/>
        </p:nvSpPr>
        <p:spPr bwMode="auto">
          <a:xfrm>
            <a:off x="1057275" y="1276350"/>
            <a:ext cx="8640763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eaLnBrk="1" hangingPunct="1"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世界坐标系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lvl="0" eaLnBrk="1" hangingPunct="1"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手端坐标系或平台坐标系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lvl="0" eaLnBrk="1" hangingPunct="1"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目标坐标系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i="1" kern="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dirty="0" smtClean="0"/>
          </a:p>
          <a:p>
            <a:pPr marL="571500" indent="-5715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zh-CN" dirty="0" smtClean="0">
              <a:solidFill>
                <a:schemeClr val="hlink"/>
              </a:solidFill>
            </a:endParaRPr>
          </a:p>
        </p:txBody>
      </p:sp>
      <p:graphicFrame>
        <p:nvGraphicFramePr>
          <p:cNvPr id="1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643381"/>
              </p:ext>
            </p:extLst>
          </p:nvPr>
        </p:nvGraphicFramePr>
        <p:xfrm>
          <a:off x="3218061" y="3290888"/>
          <a:ext cx="3311525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8" name="Equation" r:id="rId4" imgW="1346200" imgH="914400" progId="Equation.DSMT4">
                  <p:embed/>
                </p:oleObj>
              </mc:Choice>
              <mc:Fallback>
                <p:oleObj name="Equation" r:id="rId4" imgW="13462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8061" y="3290888"/>
                        <a:ext cx="3311525" cy="225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CAE2AE"/>
      </a:accent3>
      <a:accent4>
        <a:srgbClr val="213E4C"/>
      </a:accent4>
      <a:accent5>
        <a:srgbClr val="B1B1B1"/>
      </a:accent5>
      <a:accent6>
        <a:srgbClr val="E7E7E7"/>
      </a:accent6>
      <a:hlink>
        <a:srgbClr val="ED5A00"/>
      </a:hlink>
      <a:folHlink>
        <a:srgbClr val="484849"/>
      </a:folHlink>
    </a:clrScheme>
    <a:fontScheme name="1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@T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CAE2AE"/>
      </a:accent3>
      <a:accent4>
        <a:srgbClr val="213E4C"/>
      </a:accent4>
      <a:accent5>
        <a:srgbClr val="B1B1B1"/>
      </a:accent5>
      <a:accent6>
        <a:srgbClr val="E7E7E7"/>
      </a:accent6>
      <a:hlink>
        <a:srgbClr val="ED5A00"/>
      </a:hlink>
      <a:folHlink>
        <a:srgbClr val="48484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12363</TotalTime>
  <Pages>0</Pages>
  <Words>1223</Words>
  <Characters>0</Characters>
  <Application>Microsoft Office PowerPoint</Application>
  <DocSecurity>0</DocSecurity>
  <PresentationFormat>自定义</PresentationFormat>
  <Lines>0</Lines>
  <Paragraphs>404</Paragraphs>
  <Slides>39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61" baseType="lpstr">
      <vt:lpstr>Arial Unicode MS</vt:lpstr>
      <vt:lpstr>Gill Sans MT</vt:lpstr>
      <vt:lpstr>News Gothic MT</vt:lpstr>
      <vt:lpstr>仿宋</vt:lpstr>
      <vt:lpstr>仿宋_GB2312</vt:lpstr>
      <vt:lpstr>华文楷体</vt:lpstr>
      <vt:lpstr>华文新魏</vt:lpstr>
      <vt:lpstr>楷体</vt:lpstr>
      <vt:lpstr>宋体</vt:lpstr>
      <vt:lpstr>微软雅黑</vt:lpstr>
      <vt:lpstr>Arial</vt:lpstr>
      <vt:lpstr>Calibri</vt:lpstr>
      <vt:lpstr>Cambria Math</vt:lpstr>
      <vt:lpstr>Courier New</vt:lpstr>
      <vt:lpstr>Lucida Calligraphy</vt:lpstr>
      <vt:lpstr>Times New Roman</vt:lpstr>
      <vt:lpstr>Verdana</vt:lpstr>
      <vt:lpstr>Wingdings</vt:lpstr>
      <vt:lpstr>1_默认设计模板</vt:lpstr>
      <vt:lpstr>1_自定义设计方案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屈桢深</dc:creator>
  <cp:lastModifiedBy>hasee</cp:lastModifiedBy>
  <cp:revision>1480</cp:revision>
  <cp:lastPrinted>2016-12-04T13:54:21Z</cp:lastPrinted>
  <dcterms:created xsi:type="dcterms:W3CDTF">2013-01-25T01:44:00Z</dcterms:created>
  <dcterms:modified xsi:type="dcterms:W3CDTF">2017-08-28T14:13:07Z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2052-9.1.0.5041</vt:lpwstr>
  </property>
</Properties>
</file>